
<file path=[Content_Types].xml><?xml version="1.0" encoding="utf-8"?>
<Types xmlns="http://schemas.openxmlformats.org/package/2006/content-types">
  <Default Extension="png" ContentType="image/png"/>
  <Default Extension="wmf" ContentType="image/x-wmf"/>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73"/>
  </p:notesMasterIdLst>
  <p:sldIdLst>
    <p:sldId id="593" r:id="rId2"/>
    <p:sldId id="911" r:id="rId3"/>
    <p:sldId id="912" r:id="rId4"/>
    <p:sldId id="913" r:id="rId5"/>
    <p:sldId id="769" r:id="rId6"/>
    <p:sldId id="783" r:id="rId7"/>
    <p:sldId id="784" r:id="rId8"/>
    <p:sldId id="774" r:id="rId9"/>
    <p:sldId id="775" r:id="rId10"/>
    <p:sldId id="920" r:id="rId11"/>
    <p:sldId id="922" r:id="rId12"/>
    <p:sldId id="779" r:id="rId13"/>
    <p:sldId id="780" r:id="rId14"/>
    <p:sldId id="923" r:id="rId15"/>
    <p:sldId id="924" r:id="rId16"/>
    <p:sldId id="918" r:id="rId17"/>
    <p:sldId id="919" r:id="rId18"/>
    <p:sldId id="925" r:id="rId19"/>
    <p:sldId id="926" r:id="rId20"/>
    <p:sldId id="929" r:id="rId21"/>
    <p:sldId id="930" r:id="rId22"/>
    <p:sldId id="927" r:id="rId23"/>
    <p:sldId id="928" r:id="rId24"/>
    <p:sldId id="931" r:id="rId25"/>
    <p:sldId id="932" r:id="rId26"/>
    <p:sldId id="933" r:id="rId27"/>
    <p:sldId id="934" r:id="rId28"/>
    <p:sldId id="935" r:id="rId29"/>
    <p:sldId id="936" r:id="rId30"/>
    <p:sldId id="983" r:id="rId31"/>
    <p:sldId id="985" r:id="rId32"/>
    <p:sldId id="937" r:id="rId33"/>
    <p:sldId id="938" r:id="rId34"/>
    <p:sldId id="939" r:id="rId35"/>
    <p:sldId id="940" r:id="rId36"/>
    <p:sldId id="945" r:id="rId37"/>
    <p:sldId id="946" r:id="rId38"/>
    <p:sldId id="941" r:id="rId39"/>
    <p:sldId id="942" r:id="rId40"/>
    <p:sldId id="947" r:id="rId41"/>
    <p:sldId id="948" r:id="rId42"/>
    <p:sldId id="943" r:id="rId43"/>
    <p:sldId id="944" r:id="rId44"/>
    <p:sldId id="949" r:id="rId45"/>
    <p:sldId id="950" r:id="rId46"/>
    <p:sldId id="951" r:id="rId47"/>
    <p:sldId id="952" r:id="rId48"/>
    <p:sldId id="953" r:id="rId49"/>
    <p:sldId id="954" r:id="rId50"/>
    <p:sldId id="955" r:id="rId51"/>
    <p:sldId id="956" r:id="rId52"/>
    <p:sldId id="1056" r:id="rId53"/>
    <p:sldId id="1057" r:id="rId54"/>
    <p:sldId id="957" r:id="rId55"/>
    <p:sldId id="958" r:id="rId56"/>
    <p:sldId id="959" r:id="rId57"/>
    <p:sldId id="960" r:id="rId58"/>
    <p:sldId id="970" r:id="rId59"/>
    <p:sldId id="971" r:id="rId60"/>
    <p:sldId id="961" r:id="rId61"/>
    <p:sldId id="963" r:id="rId62"/>
    <p:sldId id="964" r:id="rId63"/>
    <p:sldId id="965" r:id="rId64"/>
    <p:sldId id="966" r:id="rId65"/>
    <p:sldId id="967" r:id="rId66"/>
    <p:sldId id="968" r:id="rId67"/>
    <p:sldId id="969" r:id="rId68"/>
    <p:sldId id="972" r:id="rId69"/>
    <p:sldId id="973" r:id="rId70"/>
    <p:sldId id="1040" r:id="rId71"/>
    <p:sldId id="1042" r:id="rId72"/>
    <p:sldId id="974" r:id="rId73"/>
    <p:sldId id="975" r:id="rId74"/>
    <p:sldId id="976" r:id="rId75"/>
    <p:sldId id="977" r:id="rId76"/>
    <p:sldId id="978" r:id="rId77"/>
    <p:sldId id="980" r:id="rId78"/>
    <p:sldId id="981" r:id="rId79"/>
    <p:sldId id="982" r:id="rId80"/>
    <p:sldId id="986" r:id="rId81"/>
    <p:sldId id="987" r:id="rId82"/>
    <p:sldId id="988" r:id="rId83"/>
    <p:sldId id="989" r:id="rId84"/>
    <p:sldId id="990" r:id="rId85"/>
    <p:sldId id="993" r:id="rId86"/>
    <p:sldId id="994" r:id="rId87"/>
    <p:sldId id="995" r:id="rId88"/>
    <p:sldId id="996" r:id="rId89"/>
    <p:sldId id="997" r:id="rId90"/>
    <p:sldId id="998" r:id="rId91"/>
    <p:sldId id="999" r:id="rId92"/>
    <p:sldId id="1031" r:id="rId93"/>
    <p:sldId id="1033" r:id="rId94"/>
    <p:sldId id="1034" r:id="rId95"/>
    <p:sldId id="1035" r:id="rId96"/>
    <p:sldId id="1036" r:id="rId97"/>
    <p:sldId id="1037" r:id="rId98"/>
    <p:sldId id="1038" r:id="rId99"/>
    <p:sldId id="1039" r:id="rId100"/>
    <p:sldId id="1043" r:id="rId101"/>
    <p:sldId id="1044" r:id="rId102"/>
    <p:sldId id="1045" r:id="rId103"/>
    <p:sldId id="1046" r:id="rId104"/>
    <p:sldId id="1047" r:id="rId105"/>
    <p:sldId id="1049" r:id="rId106"/>
    <p:sldId id="1050" r:id="rId107"/>
    <p:sldId id="1051" r:id="rId108"/>
    <p:sldId id="1052" r:id="rId109"/>
    <p:sldId id="1053" r:id="rId110"/>
    <p:sldId id="1054" r:id="rId111"/>
    <p:sldId id="1055" r:id="rId112"/>
    <p:sldId id="1058" r:id="rId113"/>
    <p:sldId id="1059" r:id="rId114"/>
    <p:sldId id="1060" r:id="rId115"/>
    <p:sldId id="1061" r:id="rId116"/>
    <p:sldId id="1062" r:id="rId117"/>
    <p:sldId id="1063" r:id="rId118"/>
    <p:sldId id="1064" r:id="rId119"/>
    <p:sldId id="1065" r:id="rId120"/>
    <p:sldId id="1066" r:id="rId121"/>
    <p:sldId id="1068" r:id="rId122"/>
    <p:sldId id="1069" r:id="rId123"/>
    <p:sldId id="1070" r:id="rId124"/>
    <p:sldId id="1071" r:id="rId125"/>
    <p:sldId id="1072" r:id="rId126"/>
    <p:sldId id="1073" r:id="rId127"/>
    <p:sldId id="1074" r:id="rId128"/>
    <p:sldId id="1075" r:id="rId129"/>
    <p:sldId id="1076" r:id="rId130"/>
    <p:sldId id="1077" r:id="rId131"/>
    <p:sldId id="1078" r:id="rId132"/>
    <p:sldId id="1079" r:id="rId133"/>
    <p:sldId id="1080" r:id="rId134"/>
    <p:sldId id="1081" r:id="rId135"/>
    <p:sldId id="1083" r:id="rId136"/>
    <p:sldId id="1084" r:id="rId137"/>
    <p:sldId id="1085" r:id="rId138"/>
    <p:sldId id="915" r:id="rId139"/>
    <p:sldId id="1000" r:id="rId140"/>
    <p:sldId id="778" r:id="rId141"/>
    <p:sldId id="1002" r:id="rId142"/>
    <p:sldId id="1003" r:id="rId143"/>
    <p:sldId id="1007" r:id="rId144"/>
    <p:sldId id="1008" r:id="rId145"/>
    <p:sldId id="1004" r:id="rId146"/>
    <p:sldId id="1006" r:id="rId147"/>
    <p:sldId id="916" r:id="rId148"/>
    <p:sldId id="917" r:id="rId149"/>
    <p:sldId id="1009" r:id="rId150"/>
    <p:sldId id="1010" r:id="rId151"/>
    <p:sldId id="1011" r:id="rId152"/>
    <p:sldId id="1012" r:id="rId153"/>
    <p:sldId id="1013" r:id="rId154"/>
    <p:sldId id="1014" r:id="rId155"/>
    <p:sldId id="1015" r:id="rId156"/>
    <p:sldId id="1016" r:id="rId157"/>
    <p:sldId id="1017" r:id="rId158"/>
    <p:sldId id="1018" r:id="rId159"/>
    <p:sldId id="1019" r:id="rId160"/>
    <p:sldId id="1020" r:id="rId161"/>
    <p:sldId id="1021" r:id="rId162"/>
    <p:sldId id="1022" r:id="rId163"/>
    <p:sldId id="1023" r:id="rId164"/>
    <p:sldId id="1024" r:id="rId165"/>
    <p:sldId id="1025" r:id="rId166"/>
    <p:sldId id="1026" r:id="rId167"/>
    <p:sldId id="1027" r:id="rId168"/>
    <p:sldId id="1028" r:id="rId169"/>
    <p:sldId id="1029" r:id="rId170"/>
    <p:sldId id="1030" r:id="rId171"/>
    <p:sldId id="1001" r:id="rId172"/>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363500"/>
    <a:srgbClr val="424000"/>
    <a:srgbClr val="00003C"/>
    <a:srgbClr val="000066"/>
    <a:srgbClr val="262262"/>
    <a:srgbClr val="3A1953"/>
    <a:srgbClr val="484600"/>
    <a:srgbClr val="797600"/>
    <a:srgbClr val="996600"/>
    <a:srgbClr val="CCCC0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429" autoAdjust="0"/>
    <p:restoredTop sz="91907" autoAdjust="0"/>
  </p:normalViewPr>
  <p:slideViewPr>
    <p:cSldViewPr>
      <p:cViewPr>
        <p:scale>
          <a:sx n="70" d="100"/>
          <a:sy n="70" d="100"/>
        </p:scale>
        <p:origin x="702" y="120"/>
      </p:cViewPr>
      <p:guideLst>
        <p:guide orient="horz" pos="2160"/>
        <p:guide pos="2880"/>
      </p:guideLst>
    </p:cSldViewPr>
  </p:slideViewPr>
  <p:outlineViewPr>
    <p:cViewPr>
      <p:scale>
        <a:sx n="33" d="100"/>
        <a:sy n="33" d="100"/>
      </p:scale>
      <p:origin x="0" y="846"/>
    </p:cViewPr>
  </p:outlin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tableStyles" Target="tableStyles.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notesMaster" Target="notesMasters/notesMaster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presProps" Target="presProp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4" Type="http://schemas.openxmlformats.org/officeDocument/2006/relationships/slide" Target="slides/slide3.xml"/><Relationship Id="rId9" Type="http://schemas.openxmlformats.org/officeDocument/2006/relationships/slide" Target="slides/slide8.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viewProps" Target="viewProps.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theme" Target="theme/theme1.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 Type="http://schemas.openxmlformats.org/officeDocument/2006/relationships/slideMaster" Target="slideMasters/slide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17ED315B-4484-4FC0-AE75-8EA6A9101494}" type="datetimeFigureOut">
              <a:rPr lang="en-US" smtClean="0"/>
              <a:pPr/>
              <a:t>1/2/2021</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13D3A89E-FC95-407F-99BF-14C2725313BD}" type="slidenum">
              <a:rPr lang="en-US" smtClean="0"/>
              <a:pPr/>
              <a:t>‹#›</a:t>
            </a:fld>
            <a:endParaRPr lang="en-US"/>
          </a:p>
        </p:txBody>
      </p:sp>
    </p:spTree>
    <p:extLst>
      <p:ext uri="{BB962C8B-B14F-4D97-AF65-F5344CB8AC3E}">
        <p14:creationId xmlns:p14="http://schemas.microsoft.com/office/powerpoint/2010/main" val="233615406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A177416A-22D6-432D-8E41-EC615014E03B}" type="datetimeFigureOut">
              <a:rPr lang="en-US" smtClean="0"/>
              <a:pPr/>
              <a:t>1/2/2021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177416A-22D6-432D-8E41-EC615014E03B}" type="datetimeFigureOut">
              <a:rPr lang="en-US" smtClean="0"/>
              <a:pPr/>
              <a:t>1/2/2021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177416A-22D6-432D-8E41-EC615014E03B}" type="datetimeFigureOut">
              <a:rPr lang="en-US" smtClean="0"/>
              <a:pPr/>
              <a:t>1/2/2021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A177416A-22D6-432D-8E41-EC615014E03B}" type="datetimeFigureOut">
              <a:rPr lang="en-US" smtClean="0"/>
              <a:pPr/>
              <a:t>1/2/2021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A177416A-22D6-432D-8E41-EC615014E03B}" type="datetimeFigureOut">
              <a:rPr lang="en-US" smtClean="0"/>
              <a:pPr/>
              <a:t>1/2/2021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A177416A-22D6-432D-8E41-EC615014E03B}" type="datetimeFigureOut">
              <a:rPr lang="en-US" smtClean="0"/>
              <a:pPr/>
              <a:t>1/2/2021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A177416A-22D6-432D-8E41-EC615014E03B}" type="datetimeFigureOut">
              <a:rPr lang="en-US" smtClean="0"/>
              <a:pPr/>
              <a:t>1/2/2021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A177416A-22D6-432D-8E41-EC615014E03B}" type="datetimeFigureOut">
              <a:rPr lang="en-US" smtClean="0"/>
              <a:pPr/>
              <a:t>1/2/2021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A177416A-22D6-432D-8E41-EC615014E03B}" type="datetimeFigureOut">
              <a:rPr lang="en-US" smtClean="0"/>
              <a:pPr/>
              <a:t>1/2/2021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177416A-22D6-432D-8E41-EC615014E03B}" type="datetimeFigureOut">
              <a:rPr lang="en-US" smtClean="0"/>
              <a:pPr/>
              <a:t>1/2/2021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A177416A-22D6-432D-8E41-EC615014E03B}" type="datetimeFigureOut">
              <a:rPr lang="en-US" smtClean="0"/>
              <a:pPr/>
              <a:t>1/2/2021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1AC0F639-D20F-49D2-B3D6-C53919A55094}" type="slidenum">
              <a:rPr lang="en-US" smtClean="0"/>
              <a:pPr/>
              <a:t>‹#›</a:t>
            </a:fld>
            <a:endParaRPr lang="en-US"/>
          </a:p>
        </p:txBody>
      </p:sp>
    </p:spTree>
  </p:cSld>
  <p:clrMapOvr>
    <a:masterClrMapping/>
  </p:clrMapOvr>
  <p:transition spd="med">
    <p:fade/>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A177416A-22D6-432D-8E41-EC615014E03B}" type="datetimeFigureOut">
              <a:rPr lang="en-US" smtClean="0"/>
              <a:pPr/>
              <a:t>1/2/2021</a:t>
            </a:fld>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1AC0F639-D20F-49D2-B3D6-C53919A55094}" type="slidenum">
              <a:rPr lang="en-US" smtClean="0"/>
              <a:pPr/>
              <a:t>‹#›</a:t>
            </a:fld>
            <a:endParaRPr 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spd="med">
    <p:fade/>
  </p:transition>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7.xml"/></Relationships>
</file>

<file path=ppt/slides/_rels/slide1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40.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50.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5.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7.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60.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2.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70.xml.rels><?xml version="1.0" encoding="UTF-8" standalone="yes"?>
<Relationships xmlns="http://schemas.openxmlformats.org/package/2006/relationships"><Relationship Id="rId2" Type="http://schemas.openxmlformats.org/officeDocument/2006/relationships/slide" Target="slide171.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1.wmf"/><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5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0.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slide" Target="slide151.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slide" Target="slide151.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5" name="Group 4"/>
          <p:cNvGrpSpPr/>
          <p:nvPr/>
        </p:nvGrpSpPr>
        <p:grpSpPr>
          <a:xfrm>
            <a:off x="-228600" y="-152400"/>
            <a:ext cx="9601200" cy="7315200"/>
            <a:chOff x="-228600" y="-152400"/>
            <a:chExt cx="9601200" cy="7315200"/>
          </a:xfrm>
        </p:grpSpPr>
        <p:grpSp>
          <p:nvGrpSpPr>
            <p:cNvPr id="346" name="Group 644"/>
            <p:cNvGrpSpPr/>
            <p:nvPr/>
          </p:nvGrpSpPr>
          <p:grpSpPr>
            <a:xfrm>
              <a:off x="-228600" y="-152400"/>
              <a:ext cx="9601200" cy="7315200"/>
              <a:chOff x="-228600" y="-152400"/>
              <a:chExt cx="9601200" cy="7315200"/>
            </a:xfrm>
          </p:grpSpPr>
          <p:sp>
            <p:nvSpPr>
              <p:cNvPr id="414" name="Rectangle 413"/>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7" name="Group 717"/>
            <p:cNvGrpSpPr/>
            <p:nvPr/>
          </p:nvGrpSpPr>
          <p:grpSpPr>
            <a:xfrm>
              <a:off x="2057400" y="304800"/>
              <a:ext cx="5029200" cy="2743200"/>
              <a:chOff x="2057400" y="304800"/>
              <a:chExt cx="5029200" cy="2743200"/>
            </a:xfrm>
          </p:grpSpPr>
          <p:sp>
            <p:nvSpPr>
              <p:cNvPr id="348" name="Rectangle 347"/>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053" name="Picture 4"/>
          <p:cNvPicPr>
            <a:picLocks noChangeAspect="1"/>
          </p:cNvPicPr>
          <p:nvPr/>
        </p:nvPicPr>
        <p:blipFill>
          <a:blip r:embed="rId2" cstate="print">
            <a:extLst>
              <a:ext uri="{28A0092B-C50C-407E-A947-70E740481C1C}">
                <a14:useLocalDpi xmlns:a14="http://schemas.microsoft.com/office/drawing/2010/main" val="0"/>
              </a:ext>
            </a:extLst>
          </a:blip>
          <a:srcRect t="36459" b="36458"/>
          <a:stretch>
            <a:fillRect/>
          </a:stretch>
        </p:blipFill>
        <p:spPr bwMode="auto">
          <a:xfrm>
            <a:off x="-492369" y="1371600"/>
            <a:ext cx="10128739"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3" name="Rectangle 4"/>
          <p:cNvSpPr>
            <a:spLocks noChangeArrowheads="1"/>
          </p:cNvSpPr>
          <p:nvPr/>
        </p:nvSpPr>
        <p:spPr bwMode="auto">
          <a:xfrm>
            <a:off x="1447800" y="3048000"/>
            <a:ext cx="6400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lvl1pPr marL="342900" indent="-3429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20000"/>
              </a:spcBef>
            </a:pPr>
            <a:r>
              <a:rPr lang="en-US" altLang="en-US" sz="5400" b="1" dirty="0" smtClean="0">
                <a:solidFill>
                  <a:schemeClr val="bg1"/>
                </a:solidFill>
                <a:latin typeface="Arial" panose="020B0604020202020204" pitchFamily="34" charset="0"/>
                <a:cs typeface="Arial" panose="020B0604020202020204" pitchFamily="34" charset="0"/>
              </a:rPr>
              <a:t>2021 AMCPM</a:t>
            </a:r>
            <a:endParaRPr lang="en-US" altLang="en-US" sz="5400" b="1" dirty="0">
              <a:solidFill>
                <a:schemeClr val="bg1"/>
              </a:solidFill>
              <a:latin typeface="Arial" panose="020B0604020202020204" pitchFamily="34" charset="0"/>
              <a:cs typeface="Arial" panose="020B0604020202020204" pitchFamily="34" charset="0"/>
            </a:endParaRPr>
          </a:p>
          <a:p>
            <a:pPr algn="ctr">
              <a:spcBef>
                <a:spcPct val="20000"/>
              </a:spcBef>
            </a:pPr>
            <a:r>
              <a:rPr lang="en-US" altLang="en-US" sz="5400" b="1" dirty="0">
                <a:solidFill>
                  <a:schemeClr val="bg1"/>
                </a:solidFill>
                <a:latin typeface="Arial" panose="020B0604020202020204" pitchFamily="34" charset="0"/>
                <a:cs typeface="Arial" panose="020B0604020202020204" pitchFamily="34" charset="0"/>
              </a:rPr>
              <a:t>Countdown Round</a:t>
            </a:r>
            <a:endParaRPr lang="en-US" altLang="en-US" sz="4400" b="1"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84734551"/>
      </p:ext>
    </p:extLst>
  </p:cSld>
  <p:clrMapOvr>
    <a:masterClrMapping/>
  </p:clrMapOvr>
  <p:transition spd="med">
    <p:fade/>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a:solidFill>
                  <a:schemeClr val="bg1"/>
                </a:solidFill>
                <a:latin typeface="Arial" pitchFamily="34" charset="0"/>
                <a:cs typeface="Arial" pitchFamily="34" charset="0"/>
              </a:rPr>
              <a:t>3</a:t>
            </a:r>
            <a:r>
              <a:rPr lang="en-US" sz="3400" dirty="0" smtClean="0">
                <a:solidFill>
                  <a:schemeClr val="bg1"/>
                </a:solidFill>
                <a:latin typeface="Arial" pitchFamily="34" charset="0"/>
                <a:cs typeface="Arial" pitchFamily="34" charset="0"/>
              </a:rPr>
              <a:t>. Madeline is playing a video game where her character dies a lot. Each time her character dies, it has a 1/3 chance of falling, a 1/2 chance of being speared by cacti, and a 1/6 chance of bein</a:t>
            </a:r>
            <a:r>
              <a:rPr lang="en-US" sz="3400" dirty="0" smtClean="0">
                <a:solidFill>
                  <a:schemeClr val="bg1"/>
                </a:solidFill>
                <a:latin typeface="Arial" pitchFamily="34" charset="0"/>
                <a:cs typeface="Arial" pitchFamily="34" charset="0"/>
              </a:rPr>
              <a:t>g crushed. If her character dies 3 times, what is the probability that it dies in a unique way each time? Express your answer as a common fraction.</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69639318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48</a:t>
            </a:r>
            <a:r>
              <a:rPr lang="en-US" dirty="0" smtClean="0">
                <a:solidFill>
                  <a:schemeClr val="bg1"/>
                </a:solidFill>
                <a:latin typeface="Arial" pitchFamily="34" charset="0"/>
                <a:cs typeface="Arial" pitchFamily="34" charset="0"/>
              </a:rPr>
              <a:t>. How many points with integer coordinates are inside or on the rectangle bounded by the lines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 21,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 43, </a:t>
            </a:r>
            <a:r>
              <a:rPr lang="en-US" i="1" dirty="0" smtClean="0">
                <a:solidFill>
                  <a:schemeClr val="bg1"/>
                </a:solidFill>
                <a:latin typeface="Arial" pitchFamily="34" charset="0"/>
                <a:cs typeface="Arial" pitchFamily="34" charset="0"/>
              </a:rPr>
              <a:t>y</a:t>
            </a:r>
            <a:r>
              <a:rPr lang="en-US" dirty="0" smtClean="0">
                <a:solidFill>
                  <a:schemeClr val="bg1"/>
                </a:solidFill>
                <a:latin typeface="Arial" pitchFamily="34" charset="0"/>
                <a:cs typeface="Arial" pitchFamily="34" charset="0"/>
              </a:rPr>
              <a:t> = 17, and </a:t>
            </a:r>
            <a:r>
              <a:rPr lang="en-US" i="1" dirty="0" smtClean="0">
                <a:solidFill>
                  <a:schemeClr val="bg1"/>
                </a:solidFill>
                <a:latin typeface="Arial" pitchFamily="34" charset="0"/>
                <a:cs typeface="Arial" pitchFamily="34" charset="0"/>
              </a:rPr>
              <a:t>y</a:t>
            </a:r>
            <a:r>
              <a:rPr lang="en-US" dirty="0" smtClean="0">
                <a:solidFill>
                  <a:schemeClr val="bg1"/>
                </a:solidFill>
                <a:latin typeface="Arial" pitchFamily="34" charset="0"/>
                <a:cs typeface="Arial" pitchFamily="34" charset="0"/>
              </a:rPr>
              <a:t> = 26?</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98389292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230 (points)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571730369"/>
      </p:ext>
    </p:extLst>
  </p:cSld>
  <p:clrMapOvr>
    <a:masterClrMapping/>
  </p:clrMapOvr>
  <p:transition spd="med">
    <p:fade/>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800" dirty="0" smtClean="0">
                <a:solidFill>
                  <a:schemeClr val="bg1"/>
                </a:solidFill>
                <a:latin typeface="Arial" pitchFamily="34" charset="0"/>
                <a:cs typeface="Arial" pitchFamily="34" charset="0"/>
              </a:rPr>
              <a:t>49</a:t>
            </a:r>
            <a:r>
              <a:rPr lang="en-US" sz="3800" dirty="0" smtClean="0">
                <a:solidFill>
                  <a:schemeClr val="bg1"/>
                </a:solidFill>
                <a:latin typeface="Arial" pitchFamily="34" charset="0"/>
                <a:cs typeface="Arial" pitchFamily="34" charset="0"/>
              </a:rPr>
              <a:t>. A coin store consists of only pennies, nickels, dimes, and quarters. The least number of coins required to form a total value of </a:t>
            </a:r>
            <a:r>
              <a:rPr lang="en-US" sz="3800" i="1" dirty="0" smtClean="0">
                <a:solidFill>
                  <a:schemeClr val="bg1"/>
                </a:solidFill>
                <a:latin typeface="Arial" pitchFamily="34" charset="0"/>
                <a:cs typeface="Arial" pitchFamily="34" charset="0"/>
              </a:rPr>
              <a:t>n</a:t>
            </a:r>
            <a:r>
              <a:rPr lang="en-US" sz="3800" dirty="0" smtClean="0">
                <a:solidFill>
                  <a:schemeClr val="bg1"/>
                </a:solidFill>
                <a:latin typeface="Arial" pitchFamily="34" charset="0"/>
                <a:cs typeface="Arial" pitchFamily="34" charset="0"/>
              </a:rPr>
              <a:t> cents is greater than the least number of coins required to form a total value of </a:t>
            </a:r>
            <a:r>
              <a:rPr lang="en-US" sz="3800" i="1" dirty="0" smtClean="0">
                <a:solidFill>
                  <a:schemeClr val="bg1"/>
                </a:solidFill>
                <a:latin typeface="Arial" pitchFamily="34" charset="0"/>
                <a:cs typeface="Arial" pitchFamily="34" charset="0"/>
              </a:rPr>
              <a:t>n</a:t>
            </a:r>
            <a:r>
              <a:rPr lang="en-US" sz="3800" dirty="0" smtClean="0">
                <a:solidFill>
                  <a:schemeClr val="bg1"/>
                </a:solidFill>
                <a:latin typeface="Arial" pitchFamily="34" charset="0"/>
                <a:cs typeface="Arial" pitchFamily="34" charset="0"/>
              </a:rPr>
              <a:t> + 1 cents. What is the minimum possible value of </a:t>
            </a:r>
            <a:r>
              <a:rPr lang="en-US" sz="3800" i="1" dirty="0" smtClean="0">
                <a:solidFill>
                  <a:schemeClr val="bg1"/>
                </a:solidFill>
                <a:latin typeface="Arial" pitchFamily="34" charset="0"/>
                <a:cs typeface="Arial" pitchFamily="34" charset="0"/>
              </a:rPr>
              <a:t>n</a:t>
            </a:r>
            <a:r>
              <a:rPr lang="en-US" sz="3800" dirty="0" smtClean="0">
                <a:solidFill>
                  <a:schemeClr val="bg1"/>
                </a:solidFill>
                <a:latin typeface="Arial" pitchFamily="34" charset="0"/>
                <a:cs typeface="Arial" pitchFamily="34" charset="0"/>
              </a:rPr>
              <a:t>?</a:t>
            </a:r>
            <a:endParaRPr lang="en-US" sz="38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52732287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4</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137580219"/>
      </p:ext>
    </p:extLst>
  </p:cSld>
  <p:clrMapOvr>
    <a:masterClrMapping/>
  </p:clrMapOvr>
  <p:transition spd="med">
    <p:fade/>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50. Tracy chooses a random positive integer less than or equal to 2020 and repeatedly squares it 2020 times. </a:t>
            </a:r>
            <a:r>
              <a:rPr lang="en-US" dirty="0" smtClean="0">
                <a:solidFill>
                  <a:schemeClr val="bg1"/>
                </a:solidFill>
                <a:latin typeface="Arial" pitchFamily="34" charset="0"/>
                <a:cs typeface="Arial" pitchFamily="34" charset="0"/>
              </a:rPr>
              <a:t>What is the probability that the last digit is 1 after Tracy is finished squaring? Express your answer as a common fraction.</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05544638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2</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229497"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5</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50823264"/>
      </p:ext>
    </p:extLst>
  </p:cSld>
  <p:clrMapOvr>
    <a:masterClrMapping/>
  </p:clrMapOvr>
  <p:transition spd="med">
    <p:fade/>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51. What is the smallest non-prime positive integer that is relatively prime to every prime number less than 100?</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422766469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64483124"/>
      </p:ext>
    </p:extLst>
  </p:cSld>
  <p:clrMapOvr>
    <a:masterClrMapping/>
  </p:clrMapOvr>
  <p:transition spd="med">
    <p:fade/>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200" dirty="0" smtClean="0">
                <a:solidFill>
                  <a:schemeClr val="bg1"/>
                </a:solidFill>
                <a:latin typeface="Arial" pitchFamily="34" charset="0"/>
                <a:cs typeface="Arial" pitchFamily="34" charset="0"/>
              </a:rPr>
              <a:t>52. There are 1000 lockers numbered the positive integers from 1 to 1000. Suppose you open all of the lockers, then close every other locker. Then, for every third locker, you close each opened locker and open each closed locker.  You follow the same pattern for every fourth locker, every fifth locker, and so on up to every 1000</a:t>
            </a:r>
            <a:r>
              <a:rPr lang="en-US" sz="3200" baseline="30000" dirty="0" smtClean="0">
                <a:solidFill>
                  <a:schemeClr val="bg1"/>
                </a:solidFill>
                <a:latin typeface="Arial" pitchFamily="34" charset="0"/>
                <a:cs typeface="Arial" pitchFamily="34" charset="0"/>
              </a:rPr>
              <a:t>th</a:t>
            </a:r>
            <a:r>
              <a:rPr lang="en-US" sz="3200" dirty="0" smtClean="0">
                <a:solidFill>
                  <a:schemeClr val="bg1"/>
                </a:solidFill>
                <a:latin typeface="Arial" pitchFamily="34" charset="0"/>
                <a:cs typeface="Arial" pitchFamily="34" charset="0"/>
              </a:rPr>
              <a:t> locker. How many lockers are touched exactly 3 times?</a:t>
            </a:r>
            <a:endParaRPr lang="en-US" sz="32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87083779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11 (lockers)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100769111"/>
      </p:ext>
    </p:extLst>
  </p:cSld>
  <p:clrMapOvr>
    <a:masterClrMapping/>
  </p:clrMapOvr>
  <p:transition spd="med">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1</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229497"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latin typeface="Arial" panose="020B0604020202020204" pitchFamily="34" charset="0"/>
                <a:cs typeface="Arial" panose="020B0604020202020204" pitchFamily="34" charset="0"/>
              </a:rPr>
              <a:t>6</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5872"/>
      </p:ext>
    </p:extLst>
  </p:cSld>
  <p:clrMapOvr>
    <a:masterClrMapping/>
  </p:clrMapOvr>
  <p:transition spd="med">
    <p:fade/>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53. The sum of the consecutive positive integers between </a:t>
            </a:r>
            <a:r>
              <a:rPr lang="en-US" i="1" dirty="0" smtClean="0">
                <a:solidFill>
                  <a:schemeClr val="bg1"/>
                </a:solidFill>
                <a:latin typeface="Arial" pitchFamily="34" charset="0"/>
                <a:cs typeface="Arial" pitchFamily="34" charset="0"/>
              </a:rPr>
              <a:t>a</a:t>
            </a:r>
            <a:r>
              <a:rPr lang="en-US" dirty="0" smtClean="0">
                <a:solidFill>
                  <a:schemeClr val="bg1"/>
                </a:solidFill>
                <a:latin typeface="Arial" pitchFamily="34" charset="0"/>
                <a:cs typeface="Arial" pitchFamily="34" charset="0"/>
              </a:rPr>
              <a:t> and </a:t>
            </a:r>
            <a:r>
              <a:rPr lang="en-US" i="1" dirty="0" smtClean="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 inclusive, where </a:t>
            </a:r>
            <a:r>
              <a:rPr lang="en-US" i="1" dirty="0" smtClean="0">
                <a:solidFill>
                  <a:schemeClr val="bg1"/>
                </a:solidFill>
                <a:latin typeface="Arial" pitchFamily="34" charset="0"/>
                <a:cs typeface="Arial" pitchFamily="34" charset="0"/>
              </a:rPr>
              <a:t>a</a:t>
            </a:r>
            <a:r>
              <a:rPr lang="en-US" dirty="0" smtClean="0">
                <a:solidFill>
                  <a:schemeClr val="bg1"/>
                </a:solidFill>
                <a:latin typeface="Arial" pitchFamily="34" charset="0"/>
                <a:cs typeface="Arial" pitchFamily="34" charset="0"/>
              </a:rPr>
              <a:t> ≤ </a:t>
            </a:r>
            <a:r>
              <a:rPr lang="en-US" i="1" dirty="0" smtClean="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 is 2021. What is the minimum possible valu</a:t>
            </a:r>
            <a:r>
              <a:rPr lang="en-US" dirty="0" smtClean="0">
                <a:solidFill>
                  <a:schemeClr val="bg1"/>
                </a:solidFill>
                <a:latin typeface="Arial" pitchFamily="34" charset="0"/>
                <a:cs typeface="Arial" pitchFamily="34" charset="0"/>
              </a:rPr>
              <a:t>e of </a:t>
            </a:r>
            <a:r>
              <a:rPr lang="en-US" i="1" dirty="0" smtClean="0">
                <a:solidFill>
                  <a:schemeClr val="bg1"/>
                </a:solidFill>
                <a:latin typeface="Arial" pitchFamily="34" charset="0"/>
                <a:cs typeface="Arial" pitchFamily="34" charset="0"/>
              </a:rPr>
              <a:t>a</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98939539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20</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514987383"/>
      </p:ext>
    </p:extLst>
  </p:cSld>
  <p:clrMapOvr>
    <a:masterClrMapping/>
  </p:clrMapOvr>
  <p:transition spd="med">
    <p:fade/>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54. On a long staircase, Jay runs 8 steps at a time, starting from step 10, and Kay runs down 13 steps at a time, starting from step 1010. How many steps are stepped on by both Jay and Kay?</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08018557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a:t>
            </a:r>
            <a:r>
              <a:rPr lang="en-US" sz="4000" dirty="0" smtClean="0">
                <a:solidFill>
                  <a:schemeClr val="bg1"/>
                </a:solidFill>
                <a:latin typeface="Arial" pitchFamily="34" charset="0"/>
                <a:cs typeface="Arial" pitchFamily="34" charset="0"/>
              </a:rPr>
              <a:t>0 (steps)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949962859"/>
      </p:ext>
    </p:extLst>
  </p:cSld>
  <p:clrMapOvr>
    <a:masterClrMapping/>
  </p:clrMapOvr>
  <p:transition spd="med">
    <p:fade/>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800" dirty="0" smtClean="0">
                <a:solidFill>
                  <a:schemeClr val="bg1"/>
                </a:solidFill>
                <a:latin typeface="Arial" pitchFamily="34" charset="0"/>
                <a:cs typeface="Arial" pitchFamily="34" charset="0"/>
              </a:rPr>
              <a:t>55. Josh owns a giant melon farm. Every acre of farm produces 100 melons every day. If Josh’s farm consists of a square plot of land 300 miles long, and a square mile consists of 640 acres, then Josh produces exactly N million melons every hour. Compute N.</a:t>
            </a:r>
            <a:endParaRPr lang="en-US" sz="38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75909449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240</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834541152"/>
      </p:ext>
    </p:extLst>
  </p:cSld>
  <p:clrMapOvr>
    <a:masterClrMapping/>
  </p:clrMapOvr>
  <p:transition spd="med">
    <p:fade/>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smtClean="0">
                <a:solidFill>
                  <a:schemeClr val="bg1"/>
                </a:solidFill>
                <a:latin typeface="Arial" pitchFamily="34" charset="0"/>
                <a:cs typeface="Arial" pitchFamily="34" charset="0"/>
              </a:rPr>
              <a:t>56. Rich has two identical phones. Initially, one is at full battery, while the other is dead (empty battery). Rich charges one while using the other until the battery runs out on both phones. Phones deplete their entire battery at a uniform rate in 6 hours. Phones charge their entire battery in 10 hours. How many hours does it take for his phones to both run out of battery?</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3738402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a:t>
            </a:r>
            <a:r>
              <a:rPr lang="en-US" sz="4000" dirty="0" smtClean="0">
                <a:solidFill>
                  <a:schemeClr val="bg1"/>
                </a:solidFill>
                <a:latin typeface="Arial" pitchFamily="34" charset="0"/>
                <a:cs typeface="Arial" pitchFamily="34" charset="0"/>
              </a:rPr>
              <a:t>5 (hours)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081919666"/>
      </p:ext>
    </p:extLst>
  </p:cSld>
  <p:clrMapOvr>
    <a:masterClrMapping/>
  </p:clrMapOvr>
  <p:transition spd="med">
    <p:fade/>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57. What is the least possible integer value of </a:t>
                </a:r>
                <a14:m>
                  <m:oMath xmlns:m="http://schemas.openxmlformats.org/officeDocument/2006/math">
                    <m:rad>
                      <m:radPr>
                        <m:degHide m:val="on"/>
                        <m:ctrlPr>
                          <a:rPr lang="en-US" i="1" smtClean="0">
                            <a:solidFill>
                              <a:schemeClr val="bg1"/>
                            </a:solidFill>
                            <a:latin typeface="Cambria Math" panose="02040503050406030204" pitchFamily="18" charset="0"/>
                            <a:cs typeface="Arial" pitchFamily="34" charset="0"/>
                          </a:rPr>
                        </m:ctrlPr>
                      </m:radPr>
                      <m:deg/>
                      <m:e>
                        <m:r>
                          <m:rPr>
                            <m:nor/>
                          </m:rPr>
                          <a:rPr lang="en-US" b="0" i="1" smtClean="0">
                            <a:solidFill>
                              <a:schemeClr val="bg1"/>
                            </a:solidFill>
                            <a:latin typeface="Arial" panose="020B0604020202020204" pitchFamily="34" charset="0"/>
                            <a:cs typeface="Arial" panose="020B0604020202020204" pitchFamily="34" charset="0"/>
                          </a:rPr>
                          <m:t>x</m:t>
                        </m:r>
                        <m:r>
                          <m:rPr>
                            <m:nor/>
                          </m:rPr>
                          <a:rPr lang="en-US" b="0" i="0" smtClean="0">
                            <a:solidFill>
                              <a:schemeClr val="bg1"/>
                            </a:solidFill>
                            <a:latin typeface="Arial" panose="020B0604020202020204" pitchFamily="34" charset="0"/>
                            <a:cs typeface="Arial" panose="020B0604020202020204" pitchFamily="34" charset="0"/>
                          </a:rPr>
                          <m:t> + </m:t>
                        </m:r>
                        <m:rad>
                          <m:radPr>
                            <m:degHide m:val="on"/>
                            <m:ctrlPr>
                              <a:rPr lang="en-US" b="0" i="1" smtClean="0">
                                <a:solidFill>
                                  <a:schemeClr val="bg1"/>
                                </a:solidFill>
                                <a:latin typeface="Cambria Math" panose="02040503050406030204" pitchFamily="18" charset="0"/>
                                <a:cs typeface="Arial" pitchFamily="34" charset="0"/>
                              </a:rPr>
                            </m:ctrlPr>
                          </m:radPr>
                          <m:deg/>
                          <m:e>
                            <m:r>
                              <m:rPr>
                                <m:nor/>
                              </m:rPr>
                              <a:rPr lang="en-US" b="0" i="1" smtClean="0">
                                <a:solidFill>
                                  <a:schemeClr val="bg1"/>
                                </a:solidFill>
                                <a:latin typeface="Arial" panose="020B0604020202020204" pitchFamily="34" charset="0"/>
                                <a:cs typeface="Arial" panose="020B0604020202020204" pitchFamily="34" charset="0"/>
                              </a:rPr>
                              <m:t>y</m:t>
                            </m:r>
                            <m:r>
                              <m:rPr>
                                <m:nor/>
                              </m:rPr>
                              <a:rPr lang="en-US" b="0" i="0" smtClean="0">
                                <a:solidFill>
                                  <a:schemeClr val="bg1"/>
                                </a:solidFill>
                                <a:latin typeface="Arial" panose="020B0604020202020204" pitchFamily="34" charset="0"/>
                                <a:cs typeface="Arial" panose="020B0604020202020204" pitchFamily="34" charset="0"/>
                              </a:rPr>
                              <m:t> + 2021</m:t>
                            </m:r>
                          </m:e>
                        </m:rad>
                      </m:e>
                    </m:rad>
                  </m:oMath>
                </a14:m>
                <a:r>
                  <a:rPr lang="en-US" dirty="0" smtClean="0">
                    <a:solidFill>
                      <a:schemeClr val="bg1"/>
                    </a:solidFill>
                    <a:latin typeface="Arial" pitchFamily="34" charset="0"/>
                    <a:cs typeface="Arial" pitchFamily="34" charset="0"/>
                  </a:rPr>
                  <a:t>, where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and </a:t>
                </a:r>
                <a:r>
                  <a:rPr lang="en-US" i="1" dirty="0" smtClean="0">
                    <a:solidFill>
                      <a:schemeClr val="bg1"/>
                    </a:solidFill>
                    <a:latin typeface="Arial" pitchFamily="34" charset="0"/>
                    <a:cs typeface="Arial" pitchFamily="34" charset="0"/>
                  </a:rPr>
                  <a:t>y</a:t>
                </a:r>
                <a:r>
                  <a:rPr lang="en-US" dirty="0" smtClean="0">
                    <a:solidFill>
                      <a:schemeClr val="bg1"/>
                    </a:solidFill>
                    <a:latin typeface="Arial" pitchFamily="34" charset="0"/>
                    <a:cs typeface="Arial" pitchFamily="34" charset="0"/>
                  </a:rPr>
                  <a:t> are positive integers?</a:t>
                </a:r>
                <a:endParaRPr lang="en-US"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l="-2824" t="-65145" r="-1020" b="-75519"/>
                </a:stretch>
              </a:blipFill>
            </p:spPr>
            <p:txBody>
              <a:bodyPr/>
              <a:lstStyle/>
              <a:p>
                <a:r>
                  <a:rPr lang="en-US">
                    <a:noFill/>
                  </a:rPr>
                  <a:t> </a:t>
                </a:r>
              </a:p>
            </p:txBody>
          </p:sp>
        </mc:Fallback>
      </mc:AlternateContent>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94469742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a:solidFill>
                  <a:schemeClr val="bg1"/>
                </a:solidFill>
                <a:latin typeface="Arial" pitchFamily="34" charset="0"/>
                <a:cs typeface="Arial" pitchFamily="34" charset="0"/>
              </a:rPr>
              <a:t>7</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507454000"/>
      </p:ext>
    </p:extLst>
  </p:cSld>
  <p:clrMapOvr>
    <a:masterClrMapping/>
  </p:clrMapOvr>
  <p:transition spd="med">
    <p:fade/>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000" dirty="0">
                <a:solidFill>
                  <a:schemeClr val="bg1"/>
                </a:solidFill>
                <a:latin typeface="Arial" pitchFamily="34" charset="0"/>
                <a:cs typeface="Arial" pitchFamily="34" charset="0"/>
              </a:rPr>
              <a:t>4</a:t>
            </a:r>
            <a:r>
              <a:rPr lang="en-US" sz="3000" dirty="0" smtClean="0">
                <a:solidFill>
                  <a:schemeClr val="bg1"/>
                </a:solidFill>
                <a:latin typeface="Arial" pitchFamily="34" charset="0"/>
                <a:cs typeface="Arial" pitchFamily="34" charset="0"/>
              </a:rPr>
              <a:t>. Justin is consuming a large number of sausages that also attract raccoons, forcing him to fend them off lest they consume his sausages. If Justin can normally consume 1 sausage per second, but one raccoon appears and lowers his consumption speed by 0.04 sausages per second at the end of every second, what is the maximum number of whole sausages Justin can consume before he becomes too busy fending off raccoons to eat any more?</a:t>
            </a:r>
            <a:endParaRPr lang="en-US" sz="30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58. Emma rolls two fair 10-sided dice labeled with the positive integers 1 through 10. What is the probability that their sum is a prime number? Express your answer as a common fraction.</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02291093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Cambria Math" panose="02040503050406030204" pitchFamily="18" charset="0"/>
                            <a:cs typeface="Arial" pitchFamily="34" charset="0"/>
                          </a:rPr>
                          <m:t> </m:t>
                        </m:r>
                        <m:r>
                          <m:rPr>
                            <m:nor/>
                          </m:rPr>
                          <a:rPr lang="en-US" sz="4000" b="0" i="0" smtClean="0">
                            <a:solidFill>
                              <a:schemeClr val="bg1"/>
                            </a:solidFill>
                            <a:latin typeface="Arial" panose="020B0604020202020204" pitchFamily="34" charset="0"/>
                            <a:cs typeface="Arial" panose="020B0604020202020204" pitchFamily="34" charset="0"/>
                          </a:rPr>
                          <m:t>37 </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4919472" y="3379788"/>
            <a:ext cx="1295399"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400</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25615216"/>
      </p:ext>
    </p:extLst>
  </p:cSld>
  <p:clrMapOvr>
    <a:masterClrMapping/>
  </p:clrMapOvr>
  <p:transition spd="med">
    <p:fade/>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59. Compute the number of integers less than or equal to 1024 which can be written as the sum of exactly two (not necessarily distinct) powers of 2.</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6435404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55 (integers)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610733742"/>
      </p:ext>
    </p:extLst>
  </p:cSld>
  <p:clrMapOvr>
    <a:masterClrMapping/>
  </p:clrMapOvr>
  <p:transition spd="med">
    <p:fade/>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smtClean="0">
                <a:solidFill>
                  <a:schemeClr val="bg1"/>
                </a:solidFill>
                <a:latin typeface="Arial" pitchFamily="34" charset="0"/>
                <a:cs typeface="Arial" pitchFamily="34" charset="0"/>
              </a:rPr>
              <a:t>60</a:t>
            </a:r>
            <a:r>
              <a:rPr lang="en-US" sz="3400" dirty="0" smtClean="0">
                <a:solidFill>
                  <a:schemeClr val="bg1"/>
                </a:solidFill>
                <a:latin typeface="Arial" pitchFamily="34" charset="0"/>
                <a:cs typeface="Arial" pitchFamily="34" charset="0"/>
              </a:rPr>
              <a:t>. On Tuesday, the price of the IT-21 calculator increased by 20% from its price on Monday. On Wednesday, the price of the IT-21 calculator increased by 21% from its price on Tuesday. </a:t>
            </a:r>
            <a:r>
              <a:rPr lang="en-US" sz="3400" dirty="0" smtClean="0">
                <a:solidFill>
                  <a:schemeClr val="bg1"/>
                </a:solidFill>
                <a:latin typeface="Arial" pitchFamily="34" charset="0"/>
                <a:cs typeface="Arial" pitchFamily="34" charset="0"/>
              </a:rPr>
              <a:t>The price of the IT-21 calculator on Wednesday is what percent higher than the price of the calculator on Monday? Express your answer as a decimal to the nearest tenth.</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08126802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45.2 (percent)</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412333552"/>
      </p:ext>
    </p:extLst>
  </p:cSld>
  <p:clrMapOvr>
    <a:masterClrMapping/>
  </p:clrMapOvr>
  <p:transition spd="med">
    <p:fade/>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61</a:t>
            </a:r>
            <a:r>
              <a:rPr lang="en-US" dirty="0" smtClean="0">
                <a:solidFill>
                  <a:schemeClr val="bg1"/>
                </a:solidFill>
                <a:latin typeface="Arial" pitchFamily="34" charset="0"/>
                <a:cs typeface="Arial" pitchFamily="34" charset="0"/>
              </a:rPr>
              <a:t>. A bus driver enters an empty bus and drives it to pick up 20 passengers at Orangeville, 21 passengers at Greenville, and 45 passengers at </a:t>
            </a:r>
            <a:r>
              <a:rPr lang="en-US" dirty="0" err="1" smtClean="0">
                <a:solidFill>
                  <a:schemeClr val="bg1"/>
                </a:solidFill>
                <a:latin typeface="Arial" pitchFamily="34" charset="0"/>
                <a:cs typeface="Arial" pitchFamily="34" charset="0"/>
              </a:rPr>
              <a:t>Purpleville</a:t>
            </a:r>
            <a:r>
              <a:rPr lang="en-US" dirty="0" smtClean="0">
                <a:solidFill>
                  <a:schemeClr val="bg1"/>
                </a:solidFill>
                <a:latin typeface="Arial" pitchFamily="34" charset="0"/>
                <a:cs typeface="Arial" pitchFamily="34" charset="0"/>
              </a:rPr>
              <a:t>. After picking up the passengers at the last stop, how many people are in the bus in total?</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85728213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87</a:t>
            </a:r>
            <a:r>
              <a:rPr lang="en-US" sz="4000" dirty="0" smtClean="0">
                <a:solidFill>
                  <a:schemeClr val="bg1"/>
                </a:solidFill>
                <a:latin typeface="Arial" pitchFamily="34" charset="0"/>
                <a:cs typeface="Arial" pitchFamily="34" charset="0"/>
              </a:rPr>
              <a:t> (people)</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983350986"/>
      </p:ext>
    </p:extLst>
  </p:cSld>
  <p:clrMapOvr>
    <a:masterClrMapping/>
  </p:clrMapOvr>
  <p:transition spd="med">
    <p:fade/>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smtClean="0">
                <a:solidFill>
                  <a:schemeClr val="bg1"/>
                </a:solidFill>
                <a:latin typeface="Arial" pitchFamily="34" charset="0"/>
                <a:cs typeface="Arial" pitchFamily="34" charset="0"/>
              </a:rPr>
              <a:t>62</a:t>
            </a:r>
            <a:r>
              <a:rPr lang="en-US" sz="3400" dirty="0" smtClean="0">
                <a:solidFill>
                  <a:schemeClr val="bg1"/>
                </a:solidFill>
                <a:latin typeface="Arial" pitchFamily="34" charset="0"/>
                <a:cs typeface="Arial" pitchFamily="34" charset="0"/>
              </a:rPr>
              <a:t>. Elsa is playing hide-and-seek in the park. This very large park is a regular hexagon with side length 10 meters, and there are lampposts at each vertex of the hexagon. Elsa can only hide if she is at least 5 meters away from the nearest lamppost. What is the area of the region of the park she can hide in? Express your answer in simplest radical form in terms of </a:t>
            </a:r>
            <a:r>
              <a:rPr lang="el-GR" sz="3400" dirty="0" smtClean="0">
                <a:solidFill>
                  <a:schemeClr val="bg1"/>
                </a:solidFill>
                <a:latin typeface="Arial" pitchFamily="34" charset="0"/>
                <a:cs typeface="Arial" pitchFamily="34" charset="0"/>
              </a:rPr>
              <a:t>π</a:t>
            </a:r>
            <a:r>
              <a:rPr lang="en-US" sz="3400" dirty="0" smtClean="0">
                <a:solidFill>
                  <a:schemeClr val="bg1"/>
                </a:solidFill>
                <a:latin typeface="Arial" pitchFamily="34" charset="0"/>
                <a:cs typeface="Arial" pitchFamily="34" charset="0"/>
              </a:rPr>
              <a:t>.</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42282057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r>
                      <m:rPr>
                        <m:nor/>
                      </m:rPr>
                      <a:rPr lang="en-US" sz="4000" b="0" i="0" smtClean="0">
                        <a:solidFill>
                          <a:schemeClr val="bg1"/>
                        </a:solidFill>
                        <a:latin typeface="Arial" panose="020B0604020202020204" pitchFamily="34" charset="0"/>
                        <a:cs typeface="Arial" panose="020B0604020202020204" pitchFamily="34" charset="0"/>
                      </a:rPr>
                      <m:t>150</m:t>
                    </m:r>
                    <m:rad>
                      <m:radPr>
                        <m:degHide m:val="on"/>
                        <m:ctrlPr>
                          <a:rPr lang="en-US" sz="4000" b="0" i="1" smtClean="0">
                            <a:solidFill>
                              <a:schemeClr val="bg1"/>
                            </a:solidFill>
                            <a:latin typeface="Cambria Math" panose="02040503050406030204" pitchFamily="18" charset="0"/>
                            <a:cs typeface="Arial" pitchFamily="34" charset="0"/>
                          </a:rPr>
                        </m:ctrlPr>
                      </m:radPr>
                      <m:deg/>
                      <m:e>
                        <m:r>
                          <m:rPr>
                            <m:nor/>
                          </m:rPr>
                          <a:rPr lang="en-US" sz="4000" b="0" i="0" smtClean="0">
                            <a:solidFill>
                              <a:schemeClr val="bg1"/>
                            </a:solidFill>
                            <a:latin typeface="Arial" panose="020B0604020202020204" pitchFamily="34" charset="0"/>
                            <a:cs typeface="Arial" panose="020B0604020202020204" pitchFamily="34" charset="0"/>
                          </a:rPr>
                          <m:t>3</m:t>
                        </m:r>
                      </m:e>
                    </m:rad>
                    <m:r>
                      <m:rPr>
                        <m:nor/>
                      </m:rPr>
                      <a:rPr lang="en-US" sz="4000" b="0" i="0" smtClean="0">
                        <a:solidFill>
                          <a:schemeClr val="bg1"/>
                        </a:solidFill>
                        <a:latin typeface="Cambria Math" panose="02040503050406030204" pitchFamily="18" charset="0"/>
                        <a:cs typeface="Arial" pitchFamily="34" charset="0"/>
                      </a:rPr>
                      <m:t> </m:t>
                    </m:r>
                    <m:r>
                      <m:rPr>
                        <m:nor/>
                      </m:rPr>
                      <a:rPr lang="en-US" sz="4000" dirty="0">
                        <a:solidFill>
                          <a:schemeClr val="bg1"/>
                        </a:solidFill>
                        <a:latin typeface="Arial" pitchFamily="34" charset="0"/>
                        <a:cs typeface="Arial" pitchFamily="34" charset="0"/>
                      </a:rPr>
                      <m:t>–</m:t>
                    </m:r>
                    <m:r>
                      <m:rPr>
                        <m:nor/>
                      </m:rPr>
                      <a:rPr lang="en-US" sz="4000" b="0" i="0" dirty="0" smtClean="0">
                        <a:solidFill>
                          <a:schemeClr val="bg1"/>
                        </a:solidFill>
                        <a:latin typeface="Arial" pitchFamily="34" charset="0"/>
                        <a:cs typeface="Arial" pitchFamily="34" charset="0"/>
                      </a:rPr>
                      <m:t> </m:t>
                    </m:r>
                    <m:r>
                      <m:rPr>
                        <m:nor/>
                      </m:rPr>
                      <a:rPr lang="en-US" sz="4000" b="0" i="0" smtClean="0">
                        <a:solidFill>
                          <a:schemeClr val="bg1"/>
                        </a:solidFill>
                        <a:latin typeface="Arial" panose="020B0604020202020204" pitchFamily="34" charset="0"/>
                        <a:cs typeface="Arial" panose="020B0604020202020204" pitchFamily="34" charset="0"/>
                      </a:rPr>
                      <m:t>50</m:t>
                    </m:r>
                    <m:r>
                      <m:rPr>
                        <m:nor/>
                      </m:rPr>
                      <a:rPr lang="en-US" sz="4000" b="0" i="0" smtClean="0">
                        <a:solidFill>
                          <a:schemeClr val="bg1"/>
                        </a:solidFill>
                        <a:latin typeface="Arial" panose="020B0604020202020204" pitchFamily="34" charset="0"/>
                        <a:ea typeface="Cambria Math" panose="02040503050406030204" pitchFamily="18" charset="0"/>
                        <a:cs typeface="Arial" panose="020B0604020202020204" pitchFamily="34" charset="0"/>
                      </a:rPr>
                      <m:t>π</m:t>
                    </m:r>
                  </m:oMath>
                </a14:m>
                <a:r>
                  <a:rPr lang="en-US" sz="4000" dirty="0" smtClean="0">
                    <a:solidFill>
                      <a:schemeClr val="bg1"/>
                    </a:solidFill>
                    <a:latin typeface="Arial" pitchFamily="34" charset="0"/>
                    <a:cs typeface="Arial" pitchFamily="34" charset="0"/>
                  </a:rPr>
                  <a:t> (meters</a:t>
                </a:r>
                <a:r>
                  <a:rPr lang="en-US" sz="4000" baseline="30000" dirty="0" smtClean="0">
                    <a:solidFill>
                      <a:schemeClr val="bg1"/>
                    </a:solidFill>
                    <a:latin typeface="Arial" pitchFamily="34" charset="0"/>
                    <a:cs typeface="Arial" pitchFamily="34" charset="0"/>
                  </a:rPr>
                  <a:t>2</a:t>
                </a:r>
                <a:r>
                  <a:rPr lang="en-US" sz="4000" dirty="0" smtClean="0">
                    <a:solidFill>
                      <a:schemeClr val="bg1"/>
                    </a:solidFill>
                    <a:latin typeface="Arial" pitchFamily="34" charset="0"/>
                    <a:cs typeface="Arial" pitchFamily="34" charset="0"/>
                  </a:rPr>
                  <a:t>) </a:t>
                </a:r>
                <a:endParaRPr lang="en-US" sz="4000"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r="-1412"/>
                </a:stretch>
              </a:blipFill>
            </p:spPr>
            <p:txBody>
              <a:bodyPr/>
              <a:lstStyle/>
              <a:p>
                <a:r>
                  <a:rPr lang="en-US">
                    <a:noFill/>
                  </a:rPr>
                  <a:t> </a:t>
                </a:r>
              </a:p>
            </p:txBody>
          </p:sp>
        </mc:Fallback>
      </mc:AlternateContent>
    </p:spTree>
    <p:extLst>
      <p:ext uri="{BB962C8B-B14F-4D97-AF65-F5344CB8AC3E}">
        <p14:creationId xmlns:p14="http://schemas.microsoft.com/office/powerpoint/2010/main" val="4218204501"/>
      </p:ext>
    </p:extLst>
  </p:cSld>
  <p:clrMapOvr>
    <a:masterClrMapping/>
  </p:clrMapOvr>
  <p:transition spd="med">
    <p:fade/>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13 (sausages)</a:t>
            </a:r>
            <a:endParaRPr lang="en-US" sz="4000" dirty="0">
              <a:solidFill>
                <a:schemeClr val="bg1"/>
              </a:solidFill>
              <a:latin typeface="Arial" pitchFamily="34" charset="0"/>
              <a:cs typeface="Arial" pitchFamily="34" charset="0"/>
            </a:endParaRPr>
          </a:p>
        </p:txBody>
      </p:sp>
    </p:spTree>
  </p:cSld>
  <p:clrMapOvr>
    <a:masterClrMapping/>
  </p:clrMapOvr>
  <p:transition spd="med">
    <p:fade/>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63</a:t>
            </a:r>
            <a:r>
              <a:rPr lang="en-US" dirty="0" smtClean="0">
                <a:solidFill>
                  <a:schemeClr val="bg1"/>
                </a:solidFill>
                <a:latin typeface="Arial" pitchFamily="34" charset="0"/>
                <a:cs typeface="Arial" pitchFamily="34" charset="0"/>
              </a:rPr>
              <a:t>. A jug of juice contains roughly 5 liters of juice. A fruit fly can drunk roughly 0.005 milliliters of juice. How many jugs’ worth of juice can a swarm of 100 million fruit flies drink?</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49821364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100 (jugs)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251555819"/>
      </p:ext>
    </p:extLst>
  </p:cSld>
  <p:clrMapOvr>
    <a:masterClrMapping/>
  </p:clrMapOvr>
  <p:transition spd="med">
    <p:fade/>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smtClean="0">
                <a:solidFill>
                  <a:schemeClr val="bg1"/>
                </a:solidFill>
                <a:latin typeface="Arial" pitchFamily="34" charset="0"/>
                <a:cs typeface="Arial" pitchFamily="34" charset="0"/>
              </a:rPr>
              <a:t>64</a:t>
            </a:r>
            <a:r>
              <a:rPr lang="en-US" sz="3400" dirty="0" smtClean="0">
                <a:solidFill>
                  <a:schemeClr val="bg1"/>
                </a:solidFill>
                <a:latin typeface="Arial" pitchFamily="34" charset="0"/>
                <a:cs typeface="Arial" pitchFamily="34" charset="0"/>
              </a:rPr>
              <a:t>. Two equilateral triangles of side length 3 units are inscribed in a single circle. One triangle is rotated 60 degrees from the other, so the two together form a symmetrical six-pointed star. </a:t>
            </a:r>
            <a:r>
              <a:rPr lang="en-US" sz="3400" dirty="0" smtClean="0">
                <a:solidFill>
                  <a:schemeClr val="bg1"/>
                </a:solidFill>
                <a:latin typeface="Arial" pitchFamily="34" charset="0"/>
                <a:cs typeface="Arial" pitchFamily="34" charset="0"/>
              </a:rPr>
              <a:t>In square units, w</a:t>
            </a:r>
            <a:r>
              <a:rPr lang="en-US" sz="3400" dirty="0" smtClean="0">
                <a:solidFill>
                  <a:schemeClr val="bg1"/>
                </a:solidFill>
                <a:latin typeface="Arial" pitchFamily="34" charset="0"/>
                <a:cs typeface="Arial" pitchFamily="34" charset="0"/>
              </a:rPr>
              <a:t>hat is the area of the region contained in the circle but not in either triangle? Express your answer in simplest radical form in terms of </a:t>
            </a:r>
            <a:r>
              <a:rPr lang="el-GR" sz="3400" dirty="0" smtClean="0">
                <a:solidFill>
                  <a:schemeClr val="bg1"/>
                </a:solidFill>
                <a:latin typeface="Arial" pitchFamily="34" charset="0"/>
                <a:cs typeface="Arial" pitchFamily="34" charset="0"/>
              </a:rPr>
              <a:t>π</a:t>
            </a:r>
            <a:r>
              <a:rPr lang="en-US" sz="3400" dirty="0" smtClean="0">
                <a:solidFill>
                  <a:schemeClr val="bg1"/>
                </a:solidFill>
                <a:latin typeface="Arial" pitchFamily="34" charset="0"/>
                <a:cs typeface="Arial" pitchFamily="34" charset="0"/>
              </a:rPr>
              <a:t>.</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85201001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r>
                      <m:rPr>
                        <m:nor/>
                      </m:rPr>
                      <a:rPr lang="en-US" sz="4000" b="0" i="0" smtClean="0">
                        <a:solidFill>
                          <a:schemeClr val="bg1"/>
                        </a:solidFill>
                        <a:latin typeface="Arial" panose="020B0604020202020204" pitchFamily="34" charset="0"/>
                        <a:cs typeface="Arial" panose="020B0604020202020204" pitchFamily="34" charset="0"/>
                      </a:rPr>
                      <m:t>3</m:t>
                    </m:r>
                    <m:r>
                      <m:rPr>
                        <m:nor/>
                      </m:rPr>
                      <a:rPr lang="en-US" sz="4000" b="0" i="0" smtClean="0">
                        <a:solidFill>
                          <a:schemeClr val="bg1"/>
                        </a:solidFill>
                        <a:latin typeface="Arial" panose="020B0604020202020204" pitchFamily="34" charset="0"/>
                        <a:ea typeface="Cambria Math" panose="02040503050406030204" pitchFamily="18" charset="0"/>
                        <a:cs typeface="Arial" panose="020B0604020202020204" pitchFamily="34" charset="0"/>
                      </a:rPr>
                      <m:t>π</m:t>
                    </m:r>
                    <m:r>
                      <m:rPr>
                        <m:nor/>
                      </m:rPr>
                      <a:rPr lang="en-US" sz="4000" b="0" i="0" smtClean="0">
                        <a:solidFill>
                          <a:schemeClr val="bg1"/>
                        </a:solidFill>
                        <a:latin typeface="Arial" panose="020B0604020202020204" pitchFamily="34" charset="0"/>
                        <a:ea typeface="Cambria Math" panose="02040503050406030204" pitchFamily="18" charset="0"/>
                        <a:cs typeface="Arial" panose="020B0604020202020204" pitchFamily="34" charset="0"/>
                      </a:rPr>
                      <m:t> – </m:t>
                    </m:r>
                    <m:r>
                      <m:rPr>
                        <m:nor/>
                      </m:rPr>
                      <a:rPr lang="en-US" sz="4000" b="0" i="0" smtClean="0">
                        <a:solidFill>
                          <a:schemeClr val="bg1"/>
                        </a:solidFill>
                        <a:latin typeface="Arial" panose="020B0604020202020204" pitchFamily="34" charset="0"/>
                        <a:ea typeface="Cambria Math" panose="02040503050406030204" pitchFamily="18" charset="0"/>
                        <a:cs typeface="Arial" panose="020B0604020202020204" pitchFamily="34" charset="0"/>
                      </a:rPr>
                      <m:t>3</m:t>
                    </m:r>
                    <m:rad>
                      <m:radPr>
                        <m:degHide m:val="on"/>
                        <m:ctrlPr>
                          <a:rPr lang="en-US" sz="4000" b="0" i="1" smtClean="0">
                            <a:solidFill>
                              <a:schemeClr val="bg1"/>
                            </a:solidFill>
                            <a:latin typeface="Cambria Math" panose="02040503050406030204" pitchFamily="18" charset="0"/>
                            <a:ea typeface="Cambria Math" panose="02040503050406030204" pitchFamily="18" charset="0"/>
                            <a:cs typeface="Arial" pitchFamily="34" charset="0"/>
                          </a:rPr>
                        </m:ctrlPr>
                      </m:radPr>
                      <m:deg/>
                      <m:e>
                        <m:r>
                          <m:rPr>
                            <m:nor/>
                          </m:rPr>
                          <a:rPr lang="en-US" sz="4000" b="0" i="0" smtClean="0">
                            <a:solidFill>
                              <a:schemeClr val="bg1"/>
                            </a:solidFill>
                            <a:latin typeface="Arial" panose="020B0604020202020204" pitchFamily="34" charset="0"/>
                            <a:ea typeface="Cambria Math" panose="02040503050406030204" pitchFamily="18" charset="0"/>
                            <a:cs typeface="Arial" panose="020B0604020202020204" pitchFamily="34" charset="0"/>
                          </a:rPr>
                          <m:t>3</m:t>
                        </m:r>
                      </m:e>
                    </m:rad>
                  </m:oMath>
                </a14:m>
                <a:r>
                  <a:rPr lang="en-US" sz="4000" dirty="0" smtClean="0">
                    <a:solidFill>
                      <a:schemeClr val="bg1"/>
                    </a:solidFill>
                    <a:latin typeface="Arial" pitchFamily="34" charset="0"/>
                    <a:cs typeface="Arial" pitchFamily="34" charset="0"/>
                  </a:rPr>
                  <a:t> (units</a:t>
                </a:r>
                <a:r>
                  <a:rPr lang="en-US" sz="4000" baseline="30000" dirty="0" smtClean="0">
                    <a:solidFill>
                      <a:schemeClr val="bg1"/>
                    </a:solidFill>
                    <a:latin typeface="Arial" pitchFamily="34" charset="0"/>
                    <a:cs typeface="Arial" pitchFamily="34" charset="0"/>
                  </a:rPr>
                  <a:t>2</a:t>
                </a:r>
                <a:r>
                  <a:rPr lang="en-US" sz="4000" dirty="0" smtClean="0">
                    <a:solidFill>
                      <a:schemeClr val="bg1"/>
                    </a:solidFill>
                    <a:latin typeface="Arial" pitchFamily="34" charset="0"/>
                    <a:cs typeface="Arial" pitchFamily="34" charset="0"/>
                  </a:rPr>
                  <a:t>)</a:t>
                </a:r>
                <a:endParaRPr lang="en-US" sz="4000"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3665240117"/>
      </p:ext>
    </p:extLst>
  </p:cSld>
  <p:clrMapOvr>
    <a:masterClrMapping/>
  </p:clrMapOvr>
  <p:transition spd="med">
    <p:fade/>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200" dirty="0" smtClean="0">
                <a:solidFill>
                  <a:schemeClr val="bg1"/>
                </a:solidFill>
                <a:latin typeface="Arial" pitchFamily="34" charset="0"/>
                <a:cs typeface="Arial" pitchFamily="34" charset="0"/>
              </a:rPr>
              <a:t>65</a:t>
            </a:r>
            <a:r>
              <a:rPr lang="en-US" sz="3200" dirty="0" smtClean="0">
                <a:solidFill>
                  <a:schemeClr val="bg1"/>
                </a:solidFill>
                <a:latin typeface="Arial" pitchFamily="34" charset="0"/>
                <a:cs typeface="Arial" pitchFamily="34" charset="0"/>
              </a:rPr>
              <a:t>. There are 50 teams competing in the HMMO. Matthew is a coach of one of these teams but has no idea how his team ranks against the other teams. He assumes that all rankings from 1</a:t>
            </a:r>
            <a:r>
              <a:rPr lang="en-US" sz="3200" baseline="30000" dirty="0" smtClean="0">
                <a:solidFill>
                  <a:schemeClr val="bg1"/>
                </a:solidFill>
                <a:latin typeface="Arial" pitchFamily="34" charset="0"/>
                <a:cs typeface="Arial" pitchFamily="34" charset="0"/>
              </a:rPr>
              <a:t>st</a:t>
            </a:r>
            <a:r>
              <a:rPr lang="en-US" sz="3200" dirty="0" smtClean="0">
                <a:solidFill>
                  <a:schemeClr val="bg1"/>
                </a:solidFill>
                <a:latin typeface="Arial" pitchFamily="34" charset="0"/>
                <a:cs typeface="Arial" pitchFamily="34" charset="0"/>
              </a:rPr>
              <a:t> to 50</a:t>
            </a:r>
            <a:r>
              <a:rPr lang="en-US" sz="3200" baseline="30000" dirty="0" smtClean="0">
                <a:solidFill>
                  <a:schemeClr val="bg1"/>
                </a:solidFill>
                <a:latin typeface="Arial" pitchFamily="34" charset="0"/>
                <a:cs typeface="Arial" pitchFamily="34" charset="0"/>
              </a:rPr>
              <a:t>th</a:t>
            </a:r>
            <a:r>
              <a:rPr lang="en-US" sz="3200" dirty="0" smtClean="0">
                <a:solidFill>
                  <a:schemeClr val="bg1"/>
                </a:solidFill>
                <a:latin typeface="Arial" pitchFamily="34" charset="0"/>
                <a:cs typeface="Arial" pitchFamily="34" charset="0"/>
              </a:rPr>
              <a:t> are equally likely. After the contest, one of the students tells Matthew that their ranking was a perfect square. Given this, what is the probability that the team placed in the top 10? Express your answer as a common fraction.</a:t>
            </a:r>
            <a:endParaRPr lang="en-US" sz="32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83773374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3</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229497"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latin typeface="Arial" panose="020B0604020202020204" pitchFamily="34" charset="0"/>
                <a:cs typeface="Arial" panose="020B0604020202020204" pitchFamily="34" charset="0"/>
              </a:rPr>
              <a:t>7</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00812731"/>
      </p:ext>
    </p:extLst>
  </p:cSld>
  <p:clrMapOvr>
    <a:masterClrMapping/>
  </p:clrMapOvr>
  <p:transition spd="med">
    <p:fade/>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pPr algn="l"/>
            <a:r>
              <a:rPr lang="en-US" dirty="0" smtClean="0">
                <a:solidFill>
                  <a:schemeClr val="bg1"/>
                </a:solidFill>
                <a:latin typeface="Arial" pitchFamily="34" charset="0"/>
                <a:cs typeface="Arial" pitchFamily="34" charset="0"/>
              </a:rPr>
              <a:t>66</a:t>
            </a:r>
            <a:r>
              <a:rPr lang="en-US" dirty="0" smtClean="0">
                <a:solidFill>
                  <a:schemeClr val="bg1"/>
                </a:solidFill>
                <a:latin typeface="Arial" pitchFamily="34" charset="0"/>
                <a:cs typeface="Arial" pitchFamily="34" charset="0"/>
              </a:rPr>
              <a:t>. What is the value of 99</a:t>
            </a:r>
            <a:r>
              <a:rPr lang="en-US" baseline="30000" dirty="0" smtClean="0">
                <a:solidFill>
                  <a:schemeClr val="bg1"/>
                </a:solidFill>
                <a:latin typeface="Arial" pitchFamily="34" charset="0"/>
                <a:cs typeface="Arial" pitchFamily="34" charset="0"/>
              </a:rPr>
              <a:t>3</a:t>
            </a:r>
            <a:r>
              <a:rPr lang="en-US" dirty="0" smtClean="0">
                <a:solidFill>
                  <a:schemeClr val="bg1"/>
                </a:solidFill>
                <a:latin typeface="Arial" pitchFamily="34" charset="0"/>
                <a:cs typeface="Arial" pitchFamily="34" charset="0"/>
              </a:rPr>
              <a:t> + 2 × 99</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+ 2 × 99 + 1?</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54654505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990,100</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017793883"/>
      </p:ext>
    </p:extLst>
  </p:cSld>
  <p:clrMapOvr>
    <a:masterClrMapping/>
  </p:clrMapOvr>
  <p:transition spd="med">
    <p:fade/>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663108689"/>
      </p:ext>
    </p:extLst>
  </p:cSld>
  <p:clrMapOvr>
    <a:masterClrMapping/>
  </p:clrMapOvr>
  <p:transition spd="med">
    <p:fade/>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5" name="Group 4"/>
          <p:cNvGrpSpPr/>
          <p:nvPr/>
        </p:nvGrpSpPr>
        <p:grpSpPr>
          <a:xfrm>
            <a:off x="-228600" y="-152400"/>
            <a:ext cx="9601200" cy="7315200"/>
            <a:chOff x="-228600" y="-152400"/>
            <a:chExt cx="9601200" cy="7315200"/>
          </a:xfrm>
        </p:grpSpPr>
        <p:grpSp>
          <p:nvGrpSpPr>
            <p:cNvPr id="346" name="Group 644"/>
            <p:cNvGrpSpPr/>
            <p:nvPr/>
          </p:nvGrpSpPr>
          <p:grpSpPr>
            <a:xfrm>
              <a:off x="-228600" y="-152400"/>
              <a:ext cx="9601200" cy="7315200"/>
              <a:chOff x="-228600" y="-152400"/>
              <a:chExt cx="9601200" cy="7315200"/>
            </a:xfrm>
          </p:grpSpPr>
          <p:sp>
            <p:nvSpPr>
              <p:cNvPr id="414" name="Rectangle 413"/>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7" name="Group 717"/>
            <p:cNvGrpSpPr/>
            <p:nvPr/>
          </p:nvGrpSpPr>
          <p:grpSpPr>
            <a:xfrm>
              <a:off x="2057400" y="304800"/>
              <a:ext cx="5029200" cy="2743200"/>
              <a:chOff x="2057400" y="304800"/>
              <a:chExt cx="5029200" cy="2743200"/>
            </a:xfrm>
          </p:grpSpPr>
          <p:sp>
            <p:nvSpPr>
              <p:cNvPr id="348" name="Rectangle 347"/>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053" name="Picture 4"/>
          <p:cNvPicPr>
            <a:picLocks noChangeAspect="1"/>
          </p:cNvPicPr>
          <p:nvPr/>
        </p:nvPicPr>
        <p:blipFill>
          <a:blip r:embed="rId2" cstate="print">
            <a:extLst>
              <a:ext uri="{28A0092B-C50C-407E-A947-70E740481C1C}">
                <a14:useLocalDpi xmlns:a14="http://schemas.microsoft.com/office/drawing/2010/main" val="0"/>
              </a:ext>
            </a:extLst>
          </a:blip>
          <a:srcRect t="36459" b="36458"/>
          <a:stretch>
            <a:fillRect/>
          </a:stretch>
        </p:blipFill>
        <p:spPr bwMode="auto">
          <a:xfrm>
            <a:off x="-492369" y="1371600"/>
            <a:ext cx="10128739"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3" name="Rectangle 4"/>
          <p:cNvSpPr>
            <a:spLocks noChangeArrowheads="1"/>
          </p:cNvSpPr>
          <p:nvPr/>
        </p:nvSpPr>
        <p:spPr bwMode="auto">
          <a:xfrm>
            <a:off x="1447800" y="3048000"/>
            <a:ext cx="6400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lvl1pPr marL="342900" indent="-3429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20000"/>
              </a:spcBef>
            </a:pPr>
            <a:r>
              <a:rPr lang="en-US" altLang="en-US" sz="5400" b="1" dirty="0" smtClean="0">
                <a:solidFill>
                  <a:schemeClr val="bg1"/>
                </a:solidFill>
                <a:latin typeface="Arial" panose="020B0604020202020204" pitchFamily="34" charset="0"/>
                <a:cs typeface="Arial" panose="020B0604020202020204" pitchFamily="34" charset="0"/>
              </a:rPr>
              <a:t>2021 AMCPM</a:t>
            </a:r>
            <a:endParaRPr lang="en-US" altLang="en-US" sz="5400" b="1" dirty="0">
              <a:solidFill>
                <a:schemeClr val="bg1"/>
              </a:solidFill>
              <a:latin typeface="Arial" panose="020B0604020202020204" pitchFamily="34" charset="0"/>
              <a:cs typeface="Arial" panose="020B0604020202020204" pitchFamily="34" charset="0"/>
            </a:endParaRPr>
          </a:p>
          <a:p>
            <a:pPr algn="ctr">
              <a:spcBef>
                <a:spcPct val="20000"/>
              </a:spcBef>
            </a:pPr>
            <a:r>
              <a:rPr lang="en-US" altLang="en-US" sz="5400" b="1" dirty="0" smtClean="0">
                <a:solidFill>
                  <a:schemeClr val="bg1"/>
                </a:solidFill>
                <a:latin typeface="Arial" panose="020B0604020202020204" pitchFamily="34" charset="0"/>
                <a:cs typeface="Arial" panose="020B0604020202020204" pitchFamily="34" charset="0"/>
              </a:rPr>
              <a:t>Final </a:t>
            </a:r>
            <a:r>
              <a:rPr lang="en-US" altLang="en-US" sz="5400" b="1" dirty="0">
                <a:solidFill>
                  <a:schemeClr val="bg1"/>
                </a:solidFill>
                <a:latin typeface="Arial" panose="020B0604020202020204" pitchFamily="34" charset="0"/>
                <a:cs typeface="Arial" panose="020B0604020202020204" pitchFamily="34" charset="0"/>
              </a:rPr>
              <a:t>Round</a:t>
            </a:r>
            <a:endParaRPr lang="en-US" altLang="en-US" sz="4400" b="1"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63227027"/>
      </p:ext>
    </p:extLst>
  </p:cSld>
  <p:clrMapOvr>
    <a:masterClrMapping/>
  </p:clrMapOvr>
  <p:transition spd="med">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a:solidFill>
                  <a:schemeClr val="bg1"/>
                </a:solidFill>
                <a:latin typeface="Arial" pitchFamily="34" charset="0"/>
                <a:cs typeface="Arial" pitchFamily="34" charset="0"/>
              </a:rPr>
              <a:t>5</a:t>
            </a:r>
            <a:r>
              <a:rPr lang="en-US" dirty="0" smtClean="0">
                <a:solidFill>
                  <a:schemeClr val="bg1"/>
                </a:solidFill>
                <a:latin typeface="Arial" pitchFamily="34" charset="0"/>
                <a:cs typeface="Arial" pitchFamily="34" charset="0"/>
              </a:rPr>
              <a:t>. If Kate can uniquely identify the last two digits of the integer value </a:t>
            </a:r>
            <a:r>
              <a:rPr lang="en-US" i="1" dirty="0" smtClean="0">
                <a:solidFill>
                  <a:schemeClr val="bg1"/>
                </a:solidFill>
                <a:latin typeface="Arial" pitchFamily="34" charset="0"/>
                <a:cs typeface="Arial" pitchFamily="34" charset="0"/>
              </a:rPr>
              <a:t>g</a:t>
            </a:r>
            <a:r>
              <a:rPr lang="en-US" dirty="0" smtClean="0">
                <a:solidFill>
                  <a:schemeClr val="bg1"/>
                </a:solidFill>
                <a:latin typeface="Arial" pitchFamily="34" charset="0"/>
                <a:cs typeface="Arial" pitchFamily="34" charset="0"/>
              </a:rPr>
              <a:t>/</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given only the value of the positive integer </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and the last two digits of the positive integer </a:t>
            </a:r>
            <a:r>
              <a:rPr lang="en-US" i="1" dirty="0" smtClean="0">
                <a:solidFill>
                  <a:schemeClr val="bg1"/>
                </a:solidFill>
                <a:latin typeface="Arial" pitchFamily="34" charset="0"/>
                <a:cs typeface="Arial" pitchFamily="34" charset="0"/>
              </a:rPr>
              <a:t>g</a:t>
            </a:r>
            <a:r>
              <a:rPr lang="en-US" dirty="0" smtClean="0">
                <a:solidFill>
                  <a:schemeClr val="bg1"/>
                </a:solidFill>
                <a:latin typeface="Arial" pitchFamily="34" charset="0"/>
                <a:cs typeface="Arial" pitchFamily="34" charset="0"/>
              </a:rPr>
              <a:t>, how many positive integers less than or equal to 100 can </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be?</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77048421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1" name="Group 51"/>
          <p:cNvGrpSpPr/>
          <p:nvPr/>
        </p:nvGrpSpPr>
        <p:grpSpPr>
          <a:xfrm>
            <a:off x="-228600" y="-152400"/>
            <a:ext cx="9601200" cy="7315200"/>
            <a:chOff x="-228600" y="-152400"/>
            <a:chExt cx="9601200" cy="7315200"/>
          </a:xfrm>
        </p:grpSpPr>
        <p:grpSp>
          <p:nvGrpSpPr>
            <p:cNvPr id="342" name="Group 644"/>
            <p:cNvGrpSpPr/>
            <p:nvPr/>
          </p:nvGrpSpPr>
          <p:grpSpPr>
            <a:xfrm>
              <a:off x="-228600" y="-152400"/>
              <a:ext cx="9601200" cy="7315200"/>
              <a:chOff x="-228600" y="-152400"/>
              <a:chExt cx="9601200" cy="7315200"/>
            </a:xfrm>
          </p:grpSpPr>
          <p:sp>
            <p:nvSpPr>
              <p:cNvPr id="410" name="Rectangle 409"/>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1" name="Rectangle 410"/>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2" name="Rectangle 411"/>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3" name="Group 717"/>
            <p:cNvGrpSpPr/>
            <p:nvPr/>
          </p:nvGrpSpPr>
          <p:grpSpPr>
            <a:xfrm>
              <a:off x="2057400" y="304800"/>
              <a:ext cx="5029200" cy="2743200"/>
              <a:chOff x="2057400" y="304800"/>
              <a:chExt cx="5029200" cy="2743200"/>
            </a:xfrm>
          </p:grpSpPr>
          <p:sp>
            <p:nvSpPr>
              <p:cNvPr id="344" name="Rectangle 343"/>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Rectangle 344"/>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Rectangle 345"/>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cSld>
  <p:clrMapOvr>
    <a:masterClrMapping/>
  </p:clrMapOvr>
  <p:transition spd="med">
    <p:fade/>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F1</a:t>
            </a:r>
            <a:r>
              <a:rPr lang="en-US" dirty="0" smtClean="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Trapezoid ABCD satisfies angles BAD and ADC equal 90°, and AB = 2, CD = 5, and DA = 7. A point X is chosen on segment AD such that angle BXC equals 90°. What is the maximum possible length of AX?</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91537746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5</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432639720"/>
      </p:ext>
    </p:extLst>
  </p:cSld>
  <p:clrMapOvr>
    <a:masterClrMapping/>
  </p:clrMapOvr>
  <p:transition spd="med">
    <p:fade/>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F2</a:t>
            </a:r>
            <a:r>
              <a:rPr lang="en-US" dirty="0" smtClean="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The second time after 12:00 P.M. that the smaller angle between the hour hand and the minute hand on an analog clock is 85 degrees occurs how many minutes after 12:00 P.M.?</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77847827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50 (minutes)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4065957660"/>
      </p:ext>
    </p:extLst>
  </p:cSld>
  <p:clrMapOvr>
    <a:masterClrMapping/>
  </p:clrMapOvr>
  <p:transition spd="med">
    <p:fade/>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1371600"/>
            <a:ext cx="7772400" cy="1470025"/>
          </a:xfrm>
        </p:spPr>
        <p:txBody>
          <a:bodyPr>
            <a:noAutofit/>
          </a:bodyPr>
          <a:lstStyle/>
          <a:p>
            <a:pPr algn="l"/>
            <a:r>
              <a:rPr lang="en-US" sz="2400" dirty="0" smtClean="0">
                <a:solidFill>
                  <a:schemeClr val="bg1"/>
                </a:solidFill>
                <a:latin typeface="Arial" pitchFamily="34" charset="0"/>
                <a:cs typeface="Arial" pitchFamily="34" charset="0"/>
              </a:rPr>
              <a:t>F3</a:t>
            </a:r>
            <a:r>
              <a:rPr lang="en-US" sz="2400" dirty="0" smtClean="0">
                <a:solidFill>
                  <a:schemeClr val="bg1"/>
                </a:solidFill>
                <a:latin typeface="Arial" pitchFamily="34" charset="0"/>
                <a:cs typeface="Arial" pitchFamily="34" charset="0"/>
              </a:rPr>
              <a:t>. </a:t>
            </a:r>
            <a:r>
              <a:rPr lang="en-US" sz="2400" dirty="0" smtClean="0">
                <a:solidFill>
                  <a:schemeClr val="bg1"/>
                </a:solidFill>
                <a:latin typeface="Arial" pitchFamily="34" charset="0"/>
                <a:cs typeface="Arial" pitchFamily="34" charset="0"/>
              </a:rPr>
              <a:t>Four points lie along a line such that the distance between each pair of consecutive points is 6 units. Three semicircular arcs are constructed between all non-adjacent points, as in the figure below. A smaller circle is externally tangent to the two arcs with radius 6 units and internally tangent to the arc with radius 9 units. What is its radius, in units? Express your answer as a common fraction.</a:t>
            </a:r>
            <a:endParaRPr lang="en-US" sz="2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grpSp>
        <p:nvGrpSpPr>
          <p:cNvPr id="58" name="Group 57"/>
          <p:cNvGrpSpPr/>
          <p:nvPr/>
        </p:nvGrpSpPr>
        <p:grpSpPr>
          <a:xfrm>
            <a:off x="2286000" y="3962400"/>
            <a:ext cx="4572000" cy="4572000"/>
            <a:chOff x="2057400" y="3962400"/>
            <a:chExt cx="4572000" cy="4572000"/>
          </a:xfrm>
        </p:grpSpPr>
        <p:sp>
          <p:nvSpPr>
            <p:cNvPr id="2" name="Pie 1"/>
            <p:cNvSpPr/>
            <p:nvPr/>
          </p:nvSpPr>
          <p:spPr>
            <a:xfrm rot="10800000">
              <a:off x="2057400" y="3962400"/>
              <a:ext cx="4572000" cy="45720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92" name="Pie 391"/>
            <p:cNvSpPr/>
            <p:nvPr/>
          </p:nvSpPr>
          <p:spPr>
            <a:xfrm rot="10800000">
              <a:off x="3695700" y="4724400"/>
              <a:ext cx="2933700" cy="3047999"/>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 name="Oval 2"/>
            <p:cNvSpPr/>
            <p:nvPr/>
          </p:nvSpPr>
          <p:spPr>
            <a:xfrm>
              <a:off x="3886200" y="3962400"/>
              <a:ext cx="914400" cy="929186"/>
            </a:xfrm>
            <a:prstGeom prst="ellips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Pie 398"/>
            <p:cNvSpPr/>
            <p:nvPr/>
          </p:nvSpPr>
          <p:spPr>
            <a:xfrm rot="10800000">
              <a:off x="2057400" y="4724400"/>
              <a:ext cx="2933700" cy="3047999"/>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57" name="Rectangle 56"/>
            <p:cNvSpPr/>
            <p:nvPr/>
          </p:nvSpPr>
          <p:spPr>
            <a:xfrm>
              <a:off x="2438400" y="6248400"/>
              <a:ext cx="914400" cy="457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latin typeface="Arial" panose="020B0604020202020204" pitchFamily="34" charset="0"/>
                  <a:cs typeface="Arial" panose="020B0604020202020204" pitchFamily="34" charset="0"/>
                </a:rPr>
                <a:t>6 units</a:t>
              </a:r>
              <a:endParaRPr lang="en-US" dirty="0">
                <a:latin typeface="Arial" panose="020B0604020202020204" pitchFamily="34" charset="0"/>
                <a:cs typeface="Arial" panose="020B0604020202020204" pitchFamily="34" charset="0"/>
              </a:endParaRPr>
            </a:p>
          </p:txBody>
        </p:sp>
        <p:sp>
          <p:nvSpPr>
            <p:cNvPr id="401" name="Rectangle 400"/>
            <p:cNvSpPr/>
            <p:nvPr/>
          </p:nvSpPr>
          <p:spPr>
            <a:xfrm>
              <a:off x="3886200" y="6248400"/>
              <a:ext cx="914400" cy="457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latin typeface="Arial" panose="020B0604020202020204" pitchFamily="34" charset="0"/>
                  <a:cs typeface="Arial" panose="020B0604020202020204" pitchFamily="34" charset="0"/>
                </a:rPr>
                <a:t>6 units</a:t>
              </a:r>
              <a:endParaRPr lang="en-US" dirty="0">
                <a:latin typeface="Arial" panose="020B0604020202020204" pitchFamily="34" charset="0"/>
                <a:cs typeface="Arial" panose="020B0604020202020204" pitchFamily="34" charset="0"/>
              </a:endParaRPr>
            </a:p>
          </p:txBody>
        </p:sp>
        <p:sp>
          <p:nvSpPr>
            <p:cNvPr id="402" name="Rectangle 401"/>
            <p:cNvSpPr/>
            <p:nvPr/>
          </p:nvSpPr>
          <p:spPr>
            <a:xfrm>
              <a:off x="5334000" y="6248400"/>
              <a:ext cx="914400" cy="4572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smtClean="0">
                  <a:latin typeface="Arial" panose="020B0604020202020204" pitchFamily="34" charset="0"/>
                  <a:cs typeface="Arial" panose="020B0604020202020204" pitchFamily="34" charset="0"/>
                </a:rPr>
                <a:t>6 units</a:t>
              </a:r>
              <a:endParaRPr lang="en-US"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35865552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51"/>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9</m:t>
                        </m:r>
                      </m:num>
                      <m:den/>
                    </m:f>
                  </m:oMath>
                </a14:m>
                <a:r>
                  <a:rPr lang="en-US" sz="4000" dirty="0" smtClean="0">
                    <a:solidFill>
                      <a:schemeClr val="bg1"/>
                    </a:solidFill>
                    <a:latin typeface="Arial" pitchFamily="34" charset="0"/>
                    <a:cs typeface="Arial" pitchFamily="34" charset="0"/>
                  </a:rPr>
                  <a:t> (units)</a:t>
                </a:r>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4215384" y="3379788"/>
            <a:ext cx="1143000"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5</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94688285"/>
      </p:ext>
    </p:extLst>
  </p:cSld>
  <p:clrMapOvr>
    <a:masterClrMapping/>
  </p:clrMapOvr>
  <p:transition spd="med">
    <p:fade/>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1"/>
          <p:cNvGrpSpPr/>
          <p:nvPr/>
        </p:nvGrpSpPr>
        <p:grpSpPr>
          <a:xfrm>
            <a:off x="-228600" y="-152400"/>
            <a:ext cx="9601200" cy="7315200"/>
            <a:chOff x="-228600" y="-152400"/>
            <a:chExt cx="9601200" cy="7315200"/>
          </a:xfrm>
        </p:grpSpPr>
        <p:grpSp>
          <p:nvGrpSpPr>
            <p:cNvPr id="3" name="Group 644"/>
            <p:cNvGrpSpPr/>
            <p:nvPr/>
          </p:nvGrpSpPr>
          <p:grpSpPr>
            <a:xfrm>
              <a:off x="-228600" y="-152400"/>
              <a:ext cx="9601200" cy="7315200"/>
              <a:chOff x="-228600" y="-152400"/>
              <a:chExt cx="9601200" cy="7315200"/>
            </a:xfrm>
          </p:grpSpPr>
          <p:sp>
            <p:nvSpPr>
              <p:cNvPr id="121" name="Rectangle 120"/>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2" name="Rectangle 121"/>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3" name="Rectangle 122"/>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4" name="Rectangle 123"/>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5" name="Rectangle 124"/>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6" name="Rectangle 125"/>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7" name="Rectangle 126"/>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8" name="Rectangle 127"/>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29" name="Rectangle 128"/>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0" name="Rectangle 129"/>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1" name="Rectangle 130"/>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2" name="Rectangle 131"/>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3" name="Rectangle 132"/>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4" name="Rectangle 133"/>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5" name="Rectangle 134"/>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6" name="Rectangle 135"/>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7" name="Rectangle 136"/>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8" name="Rectangle 137"/>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39" name="Rectangle 138"/>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0" name="Rectangle 139"/>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1" name="Rectangle 140"/>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2" name="Rectangle 141"/>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3" name="Rectangle 142"/>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4" name="Rectangle 143"/>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5" name="Rectangle 144"/>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6" name="Rectangle 145"/>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7" name="Rectangle 146"/>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8" name="Rectangle 147"/>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49" name="Rectangle 148"/>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0" name="Rectangle 149"/>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1" name="Rectangle 150"/>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2" name="Rectangle 151"/>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3" name="Rectangle 152"/>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4" name="Rectangle 153"/>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5" name="Rectangle 154"/>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6" name="Rectangle 155"/>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7" name="Rectangle 156"/>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8" name="Rectangle 157"/>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59" name="Rectangle 158"/>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0" name="Rectangle 159"/>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1" name="Rectangle 160"/>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2" name="Rectangle 161"/>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3" name="Rectangle 162"/>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4" name="Rectangle 163"/>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5" name="Rectangle 164"/>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6" name="Rectangle 165"/>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7" name="Rectangle 166"/>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8" name="Rectangle 167"/>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69" name="Rectangle 168"/>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0" name="Rectangle 169"/>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1" name="Rectangle 170"/>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2" name="Rectangle 171"/>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3" name="Rectangle 172"/>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4" name="Rectangle 173"/>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5" name="Rectangle 174"/>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6" name="Rectangle 175"/>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7" name="Rectangle 176"/>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8" name="Rectangle 177"/>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79" name="Rectangle 178"/>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0" name="Rectangle 179"/>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1" name="Rectangle 180"/>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2" name="Rectangle 181"/>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3" name="Rectangle 182"/>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4" name="Rectangle 183"/>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5" name="Rectangle 184"/>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6" name="Rectangle 185"/>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7" name="Rectangle 186"/>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8" name="Rectangle 187"/>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89" name="Rectangle 188"/>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0" name="Rectangle 189"/>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1" name="Rectangle 190"/>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2" name="Rectangle 191"/>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3" name="Rectangle 192"/>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4" name="Rectangle 193"/>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5" name="Rectangle 194"/>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6" name="Rectangle 195"/>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7" name="Rectangle 196"/>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8" name="Rectangle 197">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99" name="Rectangle 198"/>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0" name="Rectangle 199"/>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1" name="Rectangle 200"/>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2" name="Rectangle 201"/>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3" name="Rectangle 202"/>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4" name="Rectangle 203"/>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5" name="Rectangle 204"/>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6" name="Rectangle 205"/>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7" name="Rectangle 206"/>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8" name="Rectangle 207"/>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09" name="Rectangle 208"/>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0" name="Rectangle 209"/>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1" name="Rectangle 210"/>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2" name="Rectangle 211"/>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3" name="Rectangle 212"/>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4" name="Rectangle 213"/>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5" name="Rectangle 214"/>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6" name="Rectangle 215"/>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7" name="Rectangle 216"/>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8" name="Rectangle 217"/>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19" name="Rectangle 218"/>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0" name="Rectangle 219"/>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1" name="Rectangle 220"/>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2" name="Rectangle 221"/>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3" name="Rectangle 222"/>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4" name="Rectangle 223"/>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5" name="Rectangle 224"/>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6" name="Rectangle 225"/>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7" name="Rectangle 226"/>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8" name="Rectangle 227"/>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29" name="Rectangle 228"/>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0" name="Rectangle 229"/>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1" name="Rectangle 230"/>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2" name="Rectangle 231"/>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3" name="Rectangle 232"/>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4" name="Rectangle 233"/>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5" name="Rectangle 234"/>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6" name="Rectangle 235"/>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7" name="Rectangle 236"/>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8" name="Rectangle 237"/>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39" name="Rectangle 238"/>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0" name="Rectangle 239"/>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1" name="Rectangle 240"/>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2" name="Rectangle 241"/>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3" name="Rectangle 242"/>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4" name="Rectangle 243"/>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5" name="Rectangle 244"/>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6" name="Rectangle 245"/>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7" name="Rectangle 246"/>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8" name="Rectangle 247"/>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49" name="Rectangle 248"/>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0" name="Rectangle 249"/>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1" name="Rectangle 250"/>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2" name="Rectangle 251"/>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3" name="Rectangle 252"/>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4" name="Rectangle 253"/>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5" name="Rectangle 254"/>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6" name="Rectangle 255"/>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7" name="Rectangle 256"/>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8" name="Rectangle 257"/>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59" name="Rectangle 258"/>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0" name="Rectangle 259"/>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1" name="Rectangle 260"/>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2" name="Rectangle 261"/>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3" name="Rectangle 262"/>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4" name="Rectangle 263"/>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5" name="Rectangle 264"/>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6" name="Rectangle 265"/>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7" name="Rectangle 266"/>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8" name="Rectangle 267"/>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69" name="Rectangle 268"/>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0" name="Rectangle 269"/>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1" name="Rectangle 270"/>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2" name="Rectangle 271"/>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3" name="Rectangle 272"/>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4" name="Rectangle 273"/>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5" name="Rectangle 274"/>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6" name="Rectangle 275"/>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7" name="Rectangle 276"/>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8" name="Rectangle 277"/>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79" name="Rectangle 278"/>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0" name="Rectangle 279"/>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1" name="Rectangle 280"/>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2" name="Rectangle 281"/>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3" name="Rectangle 282"/>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4" name="Rectangle 283"/>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5" name="Rectangle 284"/>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6" name="Rectangle 285"/>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7" name="Rectangle 286"/>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8" name="Rectangle 287"/>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89" name="Rectangle 288"/>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0" name="Rectangle 289"/>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1" name="Rectangle 290"/>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2" name="Rectangle 291"/>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3" name="Rectangle 292"/>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4" name="Rectangle 293"/>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5" name="Rectangle 294"/>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6" name="Rectangle 295"/>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7" name="Rectangle 296"/>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8" name="Rectangle 297"/>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299" name="Rectangle 298"/>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0" name="Rectangle 299"/>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1" name="Rectangle 300"/>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2" name="Rectangle 301"/>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3" name="Rectangle 302"/>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4" name="Rectangle 303"/>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5" name="Rectangle 304"/>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6" name="Rectangle 305"/>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7" name="Rectangle 306"/>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8" name="Rectangle 307"/>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09" name="Rectangle 308"/>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0" name="Rectangle 309"/>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1" name="Rectangle 310"/>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2" name="Rectangle 311"/>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3" name="Rectangle 312"/>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4" name="Rectangle 313"/>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5" name="Rectangle 314"/>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6" name="Rectangle 315"/>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7" name="Rectangle 316"/>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8" name="Rectangle 317"/>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19" name="Rectangle 318"/>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0" name="Rectangle 319"/>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1" name="Rectangle 320"/>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2" name="Rectangle 321"/>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3" name="Rectangle 322"/>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4" name="Rectangle 323"/>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5" name="Rectangle 324"/>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6" name="Rectangle 325"/>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7" name="Rectangle 326"/>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8" name="Rectangle 327"/>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29" name="Rectangle 328"/>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0" name="Rectangle 329"/>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1" name="Rectangle 330"/>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2" name="Rectangle 331"/>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3" name="Rectangle 332"/>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4" name="Rectangle 333"/>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5" name="Rectangle 334"/>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6" name="Rectangle 335"/>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7" name="Rectangle 336"/>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8" name="Rectangle 337"/>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39" name="Rectangle 338"/>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0" name="Rectangle 339"/>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1" name="Rectangle 340"/>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2" name="Rectangle 341"/>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3" name="Rectangle 342"/>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4" name="Rectangle 343"/>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5" name="Rectangle 344"/>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6" name="Rectangle 345"/>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7" name="Rectangle 346"/>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8" name="Rectangle 347"/>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49" name="Rectangle 348"/>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0" name="Rectangle 349"/>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1" name="Rectangle 350"/>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2" name="Rectangle 351"/>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3" name="Rectangle 352"/>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4" name="Rectangle 353"/>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5" name="Rectangle 354"/>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6" name="Rectangle 355"/>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7" name="Rectangle 356"/>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8" name="Rectangle 357"/>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59" name="Rectangle 358"/>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0" name="Rectangle 359"/>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1" name="Rectangle 360"/>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2" name="Rectangle 361"/>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3" name="Rectangle 362"/>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4" name="Rectangle 363"/>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5" name="Rectangle 364"/>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6" name="Rectangle 365"/>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7" name="Rectangle 366"/>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8" name="Rectangle 367"/>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69" name="Rectangle 368"/>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0" name="Rectangle 369"/>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1" name="Rectangle 370"/>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2" name="Rectangle 371"/>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3" name="Rectangle 372"/>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4" name="Rectangle 373"/>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5" name="Rectangle 374"/>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6" name="Rectangle 375"/>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7" name="Rectangle 376"/>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8" name="Rectangle 377"/>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79" name="Rectangle 378"/>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0" name="Rectangle 379"/>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1" name="Rectangle 380"/>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2" name="Rectangle 381"/>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3" name="Rectangle 382"/>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4" name="Rectangle 383"/>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5" name="Rectangle 384"/>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6" name="Rectangle 385"/>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7" name="Rectangle 386"/>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8" name="Rectangle 387"/>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89" name="Rectangle 388"/>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390" name="Rectangle 389"/>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 name="Group 717"/>
            <p:cNvGrpSpPr/>
            <p:nvPr/>
          </p:nvGrpSpPr>
          <p:grpSpPr>
            <a:xfrm>
              <a:off x="2057400" y="304800"/>
              <a:ext cx="5029200" cy="2743200"/>
              <a:chOff x="2057400" y="304800"/>
              <a:chExt cx="5029200" cy="2743200"/>
            </a:xfrm>
          </p:grpSpPr>
          <p:sp>
            <p:nvSpPr>
              <p:cNvPr id="55" name="Rectangle 54"/>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Rectangle 102"/>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ectangle 104"/>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105"/>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108"/>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109"/>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Rectangle 110"/>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111"/>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112"/>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000" dirty="0" smtClean="0">
                <a:solidFill>
                  <a:schemeClr val="bg1"/>
                </a:solidFill>
                <a:latin typeface="Arial" pitchFamily="34" charset="0"/>
                <a:cs typeface="Arial" pitchFamily="34" charset="0"/>
              </a:rPr>
              <a:t>F4. Each of the faces of a 5×5×5 cube is numbered according to the figure below and then split into unit cubes.</a:t>
            </a:r>
            <a:br>
              <a:rPr lang="en-US" sz="3000" dirty="0" smtClean="0">
                <a:solidFill>
                  <a:schemeClr val="bg1"/>
                </a:solidFill>
                <a:latin typeface="Arial" pitchFamily="34" charset="0"/>
                <a:cs typeface="Arial" pitchFamily="34" charset="0"/>
              </a:rPr>
            </a:br>
            <a:r>
              <a:rPr lang="en-US" sz="3000" dirty="0">
                <a:solidFill>
                  <a:schemeClr val="bg1"/>
                </a:solidFill>
                <a:latin typeface="Arial" pitchFamily="34" charset="0"/>
                <a:cs typeface="Arial" pitchFamily="34" charset="0"/>
              </a:rPr>
              <a:t/>
            </a:r>
            <a:br>
              <a:rPr lang="en-US" sz="3000" dirty="0">
                <a:solidFill>
                  <a:schemeClr val="bg1"/>
                </a:solidFill>
                <a:latin typeface="Arial" pitchFamily="34" charset="0"/>
                <a:cs typeface="Arial" pitchFamily="34" charset="0"/>
              </a:rPr>
            </a:br>
            <a:r>
              <a:rPr lang="en-US" sz="3000" dirty="0" smtClean="0">
                <a:solidFill>
                  <a:schemeClr val="bg1"/>
                </a:solidFill>
                <a:latin typeface="Arial" pitchFamily="34" charset="0"/>
                <a:cs typeface="Arial" pitchFamily="34" charset="0"/>
              </a:rPr>
              <a:t/>
            </a:r>
            <a:br>
              <a:rPr lang="en-US" sz="3000" dirty="0" smtClean="0">
                <a:solidFill>
                  <a:schemeClr val="bg1"/>
                </a:solidFill>
                <a:latin typeface="Arial" pitchFamily="34" charset="0"/>
                <a:cs typeface="Arial" pitchFamily="34" charset="0"/>
              </a:rPr>
            </a:br>
            <a:r>
              <a:rPr lang="en-US" sz="3000" dirty="0">
                <a:solidFill>
                  <a:schemeClr val="bg1"/>
                </a:solidFill>
                <a:latin typeface="Arial" pitchFamily="34" charset="0"/>
                <a:cs typeface="Arial" pitchFamily="34" charset="0"/>
              </a:rPr>
              <a:t/>
            </a:r>
            <a:br>
              <a:rPr lang="en-US" sz="3000" dirty="0">
                <a:solidFill>
                  <a:schemeClr val="bg1"/>
                </a:solidFill>
                <a:latin typeface="Arial" pitchFamily="34" charset="0"/>
                <a:cs typeface="Arial" pitchFamily="34" charset="0"/>
              </a:rPr>
            </a:br>
            <a:r>
              <a:rPr lang="en-US" sz="3000" dirty="0" smtClean="0">
                <a:solidFill>
                  <a:schemeClr val="bg1"/>
                </a:solidFill>
                <a:latin typeface="Arial" pitchFamily="34" charset="0"/>
                <a:cs typeface="Arial" pitchFamily="34" charset="0"/>
              </a:rPr>
              <a:t/>
            </a:r>
            <a:br>
              <a:rPr lang="en-US" sz="3000" dirty="0" smtClean="0">
                <a:solidFill>
                  <a:schemeClr val="bg1"/>
                </a:solidFill>
                <a:latin typeface="Arial" pitchFamily="34" charset="0"/>
                <a:cs typeface="Arial" pitchFamily="34" charset="0"/>
              </a:rPr>
            </a:br>
            <a:r>
              <a:rPr lang="en-US" sz="3000" dirty="0" smtClean="0">
                <a:solidFill>
                  <a:schemeClr val="bg1"/>
                </a:solidFill>
                <a:latin typeface="Arial" pitchFamily="34" charset="0"/>
                <a:cs typeface="Arial" pitchFamily="34" charset="0"/>
              </a:rPr>
              <a:t/>
            </a:r>
            <a:br>
              <a:rPr lang="en-US" sz="3000" dirty="0" smtClean="0">
                <a:solidFill>
                  <a:schemeClr val="bg1"/>
                </a:solidFill>
                <a:latin typeface="Arial" pitchFamily="34" charset="0"/>
                <a:cs typeface="Arial" pitchFamily="34" charset="0"/>
              </a:rPr>
            </a:br>
            <a:r>
              <a:rPr lang="en-US" sz="3000" dirty="0" smtClean="0">
                <a:solidFill>
                  <a:schemeClr val="bg1"/>
                </a:solidFill>
                <a:latin typeface="Arial" pitchFamily="34" charset="0"/>
                <a:cs typeface="Arial" pitchFamily="34" charset="0"/>
              </a:rPr>
              <a:t>If a unit cube is chosen at random, what is the probability that the sum of the numbers on the faces of the cube is at least 4? Express your answer as a common fraction.</a:t>
            </a:r>
            <a:endParaRPr lang="en-US" sz="30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grpSp>
        <p:nvGrpSpPr>
          <p:cNvPr id="54" name="Group 53"/>
          <p:cNvGrpSpPr/>
          <p:nvPr/>
        </p:nvGrpSpPr>
        <p:grpSpPr>
          <a:xfrm>
            <a:off x="3562350" y="2072186"/>
            <a:ext cx="2019300" cy="2079625"/>
            <a:chOff x="152400" y="838200"/>
            <a:chExt cx="3048000" cy="3048000"/>
          </a:xfrm>
        </p:grpSpPr>
        <p:sp>
          <p:nvSpPr>
            <p:cNvPr id="53" name="Rectangle 52"/>
            <p:cNvSpPr/>
            <p:nvPr/>
          </p:nvSpPr>
          <p:spPr>
            <a:xfrm>
              <a:off x="152400" y="8382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1</a:t>
              </a:r>
              <a:endParaRPr lang="en-US" sz="2400" dirty="0">
                <a:latin typeface="Arial" panose="020B0604020202020204" pitchFamily="34" charset="0"/>
                <a:cs typeface="Arial" panose="020B0604020202020204" pitchFamily="34" charset="0"/>
              </a:endParaRPr>
            </a:p>
          </p:txBody>
        </p:sp>
        <p:sp>
          <p:nvSpPr>
            <p:cNvPr id="391" name="Rectangle 390"/>
            <p:cNvSpPr/>
            <p:nvPr/>
          </p:nvSpPr>
          <p:spPr>
            <a:xfrm>
              <a:off x="762000" y="8382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392" name="Rectangle 391"/>
            <p:cNvSpPr/>
            <p:nvPr/>
          </p:nvSpPr>
          <p:spPr>
            <a:xfrm>
              <a:off x="1371600" y="8382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393" name="Rectangle 392"/>
            <p:cNvSpPr/>
            <p:nvPr/>
          </p:nvSpPr>
          <p:spPr>
            <a:xfrm>
              <a:off x="1981200" y="8382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394" name="Rectangle 393"/>
            <p:cNvSpPr/>
            <p:nvPr/>
          </p:nvSpPr>
          <p:spPr>
            <a:xfrm>
              <a:off x="2590800" y="8382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1</a:t>
              </a:r>
              <a:endParaRPr lang="en-US" sz="2400" dirty="0">
                <a:latin typeface="Arial" panose="020B0604020202020204" pitchFamily="34" charset="0"/>
                <a:cs typeface="Arial" panose="020B0604020202020204" pitchFamily="34" charset="0"/>
              </a:endParaRPr>
            </a:p>
          </p:txBody>
        </p:sp>
        <p:sp>
          <p:nvSpPr>
            <p:cNvPr id="395" name="Rectangle 394"/>
            <p:cNvSpPr/>
            <p:nvPr/>
          </p:nvSpPr>
          <p:spPr>
            <a:xfrm>
              <a:off x="152400" y="14478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396" name="Rectangle 395"/>
            <p:cNvSpPr/>
            <p:nvPr/>
          </p:nvSpPr>
          <p:spPr>
            <a:xfrm>
              <a:off x="762000" y="14478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397" name="Rectangle 396"/>
            <p:cNvSpPr/>
            <p:nvPr/>
          </p:nvSpPr>
          <p:spPr>
            <a:xfrm>
              <a:off x="1371600" y="14478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4</a:t>
              </a:r>
              <a:endParaRPr lang="en-US" sz="2400" dirty="0">
                <a:latin typeface="Arial" panose="020B0604020202020204" pitchFamily="34" charset="0"/>
                <a:cs typeface="Arial" panose="020B0604020202020204" pitchFamily="34" charset="0"/>
              </a:endParaRPr>
            </a:p>
          </p:txBody>
        </p:sp>
        <p:sp>
          <p:nvSpPr>
            <p:cNvPr id="398" name="Rectangle 397"/>
            <p:cNvSpPr/>
            <p:nvPr/>
          </p:nvSpPr>
          <p:spPr>
            <a:xfrm>
              <a:off x="1981200" y="14478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399" name="Rectangle 398"/>
            <p:cNvSpPr/>
            <p:nvPr/>
          </p:nvSpPr>
          <p:spPr>
            <a:xfrm>
              <a:off x="2590800" y="14478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400" name="Rectangle 399"/>
            <p:cNvSpPr/>
            <p:nvPr/>
          </p:nvSpPr>
          <p:spPr>
            <a:xfrm>
              <a:off x="152400" y="20574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401" name="Rectangle 400"/>
            <p:cNvSpPr/>
            <p:nvPr/>
          </p:nvSpPr>
          <p:spPr>
            <a:xfrm>
              <a:off x="762000" y="20574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latin typeface="Arial" panose="020B0604020202020204" pitchFamily="34" charset="0"/>
                  <a:cs typeface="Arial" panose="020B0604020202020204" pitchFamily="34" charset="0"/>
                </a:rPr>
                <a:t>4</a:t>
              </a:r>
              <a:endParaRPr lang="en-US" sz="2400" dirty="0">
                <a:latin typeface="Arial" panose="020B0604020202020204" pitchFamily="34" charset="0"/>
                <a:cs typeface="Arial" panose="020B0604020202020204" pitchFamily="34" charset="0"/>
              </a:endParaRPr>
            </a:p>
          </p:txBody>
        </p:sp>
        <p:sp>
          <p:nvSpPr>
            <p:cNvPr id="402" name="Rectangle 401"/>
            <p:cNvSpPr/>
            <p:nvPr/>
          </p:nvSpPr>
          <p:spPr>
            <a:xfrm>
              <a:off x="1371600" y="20574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latin typeface="Arial" panose="020B0604020202020204" pitchFamily="34" charset="0"/>
                  <a:cs typeface="Arial" panose="020B0604020202020204" pitchFamily="34" charset="0"/>
                </a:rPr>
                <a:t>5</a:t>
              </a:r>
              <a:endParaRPr lang="en-US" sz="2400" dirty="0">
                <a:latin typeface="Arial" panose="020B0604020202020204" pitchFamily="34" charset="0"/>
                <a:cs typeface="Arial" panose="020B0604020202020204" pitchFamily="34" charset="0"/>
              </a:endParaRPr>
            </a:p>
          </p:txBody>
        </p:sp>
        <p:sp>
          <p:nvSpPr>
            <p:cNvPr id="403" name="Rectangle 402"/>
            <p:cNvSpPr/>
            <p:nvPr/>
          </p:nvSpPr>
          <p:spPr>
            <a:xfrm>
              <a:off x="1981200" y="20574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4</a:t>
              </a:r>
              <a:endParaRPr lang="en-US" sz="2400" dirty="0">
                <a:latin typeface="Arial" panose="020B0604020202020204" pitchFamily="34" charset="0"/>
                <a:cs typeface="Arial" panose="020B0604020202020204" pitchFamily="34" charset="0"/>
              </a:endParaRPr>
            </a:p>
          </p:txBody>
        </p:sp>
        <p:sp>
          <p:nvSpPr>
            <p:cNvPr id="404" name="Rectangle 403"/>
            <p:cNvSpPr/>
            <p:nvPr/>
          </p:nvSpPr>
          <p:spPr>
            <a:xfrm>
              <a:off x="2590800" y="20574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405" name="Rectangle 404"/>
            <p:cNvSpPr/>
            <p:nvPr/>
          </p:nvSpPr>
          <p:spPr>
            <a:xfrm>
              <a:off x="152400" y="26670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406" name="Rectangle 405"/>
            <p:cNvSpPr/>
            <p:nvPr/>
          </p:nvSpPr>
          <p:spPr>
            <a:xfrm>
              <a:off x="762000" y="26670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407" name="Rectangle 406"/>
            <p:cNvSpPr/>
            <p:nvPr/>
          </p:nvSpPr>
          <p:spPr>
            <a:xfrm>
              <a:off x="1371600" y="26670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4</a:t>
              </a:r>
              <a:endParaRPr lang="en-US" sz="2400" dirty="0">
                <a:latin typeface="Arial" panose="020B0604020202020204" pitchFamily="34" charset="0"/>
                <a:cs typeface="Arial" panose="020B0604020202020204" pitchFamily="34" charset="0"/>
              </a:endParaRPr>
            </a:p>
          </p:txBody>
        </p:sp>
        <p:sp>
          <p:nvSpPr>
            <p:cNvPr id="408" name="Rectangle 407"/>
            <p:cNvSpPr/>
            <p:nvPr/>
          </p:nvSpPr>
          <p:spPr>
            <a:xfrm>
              <a:off x="1981200" y="26670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409" name="Rectangle 408"/>
            <p:cNvSpPr/>
            <p:nvPr/>
          </p:nvSpPr>
          <p:spPr>
            <a:xfrm>
              <a:off x="2590800" y="26670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410" name="Rectangle 409"/>
            <p:cNvSpPr/>
            <p:nvPr/>
          </p:nvSpPr>
          <p:spPr>
            <a:xfrm>
              <a:off x="152400" y="32766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1</a:t>
              </a:r>
              <a:endParaRPr lang="en-US" sz="2400" dirty="0">
                <a:latin typeface="Arial" panose="020B0604020202020204" pitchFamily="34" charset="0"/>
                <a:cs typeface="Arial" panose="020B0604020202020204" pitchFamily="34" charset="0"/>
              </a:endParaRPr>
            </a:p>
          </p:txBody>
        </p:sp>
        <p:sp>
          <p:nvSpPr>
            <p:cNvPr id="411" name="Rectangle 410"/>
            <p:cNvSpPr/>
            <p:nvPr/>
          </p:nvSpPr>
          <p:spPr>
            <a:xfrm>
              <a:off x="762000" y="32766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412" name="Rectangle 411"/>
            <p:cNvSpPr/>
            <p:nvPr/>
          </p:nvSpPr>
          <p:spPr>
            <a:xfrm>
              <a:off x="1371600" y="32766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3</a:t>
              </a:r>
              <a:endParaRPr lang="en-US" sz="2400" dirty="0">
                <a:latin typeface="Arial" panose="020B0604020202020204" pitchFamily="34" charset="0"/>
                <a:cs typeface="Arial" panose="020B0604020202020204" pitchFamily="34" charset="0"/>
              </a:endParaRPr>
            </a:p>
          </p:txBody>
        </p:sp>
        <p:sp>
          <p:nvSpPr>
            <p:cNvPr id="413" name="Rectangle 412"/>
            <p:cNvSpPr/>
            <p:nvPr/>
          </p:nvSpPr>
          <p:spPr>
            <a:xfrm>
              <a:off x="1981200" y="32766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2</a:t>
              </a:r>
              <a:endParaRPr lang="en-US" sz="2400" dirty="0">
                <a:latin typeface="Arial" panose="020B0604020202020204" pitchFamily="34" charset="0"/>
                <a:cs typeface="Arial" panose="020B0604020202020204" pitchFamily="34" charset="0"/>
              </a:endParaRPr>
            </a:p>
          </p:txBody>
        </p:sp>
        <p:sp>
          <p:nvSpPr>
            <p:cNvPr id="414" name="Rectangle 413"/>
            <p:cNvSpPr/>
            <p:nvPr/>
          </p:nvSpPr>
          <p:spPr>
            <a:xfrm>
              <a:off x="2590800" y="3276600"/>
              <a:ext cx="609600" cy="6096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latin typeface="Arial" panose="020B0604020202020204" pitchFamily="34" charset="0"/>
                  <a:cs typeface="Arial" panose="020B0604020202020204" pitchFamily="34" charset="0"/>
                </a:rPr>
                <a:t>1</a:t>
              </a:r>
              <a:endParaRPr lang="en-US" sz="2400"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126882142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51"/>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Cambria Math" panose="02040503050406030204" pitchFamily="18" charset="0"/>
                            <a:cs typeface="Arial" pitchFamily="34" charset="0"/>
                          </a:rPr>
                          <m:t> </m:t>
                        </m:r>
                        <m:r>
                          <m:rPr>
                            <m:nor/>
                          </m:rPr>
                          <a:rPr lang="en-US" sz="4000" b="0" i="0" smtClean="0">
                            <a:solidFill>
                              <a:schemeClr val="bg1"/>
                            </a:solidFill>
                            <a:latin typeface="Arial" panose="020B0604020202020204" pitchFamily="34" charset="0"/>
                            <a:cs typeface="Arial" panose="020B0604020202020204" pitchFamily="34" charset="0"/>
                          </a:rPr>
                          <m:t>66 </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4983480" y="3379788"/>
            <a:ext cx="1143000"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125</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49035817"/>
      </p:ext>
    </p:extLst>
  </p:cSld>
  <p:clrMapOvr>
    <a:masterClrMapping/>
  </p:clrMapOvr>
  <p:transition spd="med">
    <p:fade/>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200" dirty="0" smtClean="0">
                <a:solidFill>
                  <a:schemeClr val="bg1"/>
                </a:solidFill>
                <a:latin typeface="Arial" pitchFamily="34" charset="0"/>
                <a:cs typeface="Arial" pitchFamily="34" charset="0"/>
              </a:rPr>
              <a:t>F5</a:t>
            </a:r>
            <a:r>
              <a:rPr lang="en-US" sz="3200" dirty="0" smtClean="0">
                <a:solidFill>
                  <a:schemeClr val="bg1"/>
                </a:solidFill>
                <a:latin typeface="Arial" pitchFamily="34" charset="0"/>
                <a:cs typeface="Arial" pitchFamily="34" charset="0"/>
              </a:rPr>
              <a:t>. </a:t>
            </a:r>
            <a:r>
              <a:rPr lang="en-US" sz="3200" dirty="0" smtClean="0">
                <a:solidFill>
                  <a:schemeClr val="bg1"/>
                </a:solidFill>
                <a:latin typeface="Arial" pitchFamily="34" charset="0"/>
                <a:cs typeface="Arial" pitchFamily="34" charset="0"/>
              </a:rPr>
              <a:t>In a math bowl, team A and team B each have 4 members. Each member of team A will individually face off against a different member of team B, and a team wins the match if they have strictly more wins than the opposing team. Each of the 8 competing members can beat a unique set of 2 members of the opposing team. How many ways are there to pair the students so that team A wins the match?</a:t>
            </a:r>
            <a:endParaRPr lang="en-US" sz="32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5827204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40 (integers)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439316895"/>
      </p:ext>
    </p:extLst>
  </p:cSld>
  <p:clrMapOvr>
    <a:masterClrMapping/>
  </p:clrMapOvr>
  <p:transition spd="med">
    <p:fade/>
  </p:transition>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a:solidFill>
                  <a:schemeClr val="bg1"/>
                </a:solidFill>
                <a:latin typeface="Arial" pitchFamily="34" charset="0"/>
                <a:cs typeface="Arial" pitchFamily="34" charset="0"/>
              </a:rPr>
              <a:t>1</a:t>
            </a:r>
            <a:r>
              <a:rPr lang="en-US" sz="4000" dirty="0" smtClean="0">
                <a:solidFill>
                  <a:schemeClr val="bg1"/>
                </a:solidFill>
                <a:latin typeface="Arial" pitchFamily="34" charset="0"/>
                <a:cs typeface="Arial" pitchFamily="34" charset="0"/>
              </a:rPr>
              <a:t>0 (ways)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887386676"/>
      </p:ext>
    </p:extLst>
  </p:cSld>
  <p:clrMapOvr>
    <a:masterClrMapping/>
  </p:clrMapOvr>
  <p:transition spd="med">
    <p:fade/>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F6</a:t>
                </a:r>
                <a:r>
                  <a:rPr lang="en-US" dirty="0" smtClean="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Let a, b, c, d, e be distinct nonzero digits less than or equal to 9. If </a:t>
                </a:r>
                <a14:m>
                  <m:oMath xmlns:m="http://schemas.openxmlformats.org/officeDocument/2006/math">
                    <m:sSub>
                      <m:sSubPr>
                        <m:ctrlPr>
                          <a:rPr lang="en-US" i="1" smtClean="0">
                            <a:solidFill>
                              <a:schemeClr val="bg1"/>
                            </a:solidFill>
                            <a:latin typeface="Cambria Math" panose="02040503050406030204" pitchFamily="18" charset="0"/>
                            <a:cs typeface="Arial" pitchFamily="34" charset="0"/>
                          </a:rPr>
                        </m:ctrlPr>
                      </m:sSubPr>
                      <m:e>
                        <m:acc>
                          <m:accPr>
                            <m:chr m:val="̅"/>
                            <m:ctrlPr>
                              <a:rPr lang="en-US" i="1" smtClean="0">
                                <a:solidFill>
                                  <a:schemeClr val="bg1"/>
                                </a:solidFill>
                                <a:latin typeface="Cambria Math" panose="02040503050406030204" pitchFamily="18" charset="0"/>
                                <a:cs typeface="Arial" pitchFamily="34" charset="0"/>
                              </a:rPr>
                            </m:ctrlPr>
                          </m:accPr>
                          <m:e>
                            <m:r>
                              <m:rPr>
                                <m:nor/>
                              </m:rPr>
                              <a:rPr lang="en-US" b="0" i="0" smtClean="0">
                                <a:solidFill>
                                  <a:schemeClr val="bg1"/>
                                </a:solidFill>
                                <a:latin typeface="Arial" panose="020B0604020202020204" pitchFamily="34" charset="0"/>
                                <a:cs typeface="Arial" panose="020B0604020202020204" pitchFamily="34" charset="0"/>
                              </a:rPr>
                              <m:t>abc</m:t>
                            </m:r>
                          </m:e>
                        </m:acc>
                      </m:e>
                      <m:sub>
                        <m:acc>
                          <m:accPr>
                            <m:chr m:val="̅"/>
                            <m:ctrlPr>
                              <a:rPr lang="en-US" i="1" smtClean="0">
                                <a:solidFill>
                                  <a:schemeClr val="bg1"/>
                                </a:solidFill>
                                <a:latin typeface="Cambria Math" panose="02040503050406030204" pitchFamily="18" charset="0"/>
                                <a:cs typeface="Arial" pitchFamily="34" charset="0"/>
                              </a:rPr>
                            </m:ctrlPr>
                          </m:accPr>
                          <m:e>
                            <m:r>
                              <m:rPr>
                                <m:nor/>
                              </m:rPr>
                              <a:rPr lang="en-US" b="0" i="0" smtClean="0">
                                <a:solidFill>
                                  <a:schemeClr val="bg1"/>
                                </a:solidFill>
                                <a:latin typeface="Arial" panose="020B0604020202020204" pitchFamily="34" charset="0"/>
                                <a:cs typeface="Arial" panose="020B0604020202020204" pitchFamily="34" charset="0"/>
                              </a:rPr>
                              <m:t>de</m:t>
                            </m:r>
                          </m:e>
                        </m:acc>
                      </m:sub>
                    </m:sSub>
                  </m:oMath>
                </a14:m>
                <a:r>
                  <a:rPr lang="en-US" dirty="0" smtClean="0">
                    <a:solidFill>
                      <a:schemeClr val="bg1"/>
                    </a:solidFill>
                    <a:latin typeface="Arial" pitchFamily="34" charset="0"/>
                    <a:cs typeface="Arial" pitchFamily="34" charset="0"/>
                  </a:rPr>
                  <a:t> (where </a:t>
                </a:r>
                <a14:m>
                  <m:oMath xmlns:m="http://schemas.openxmlformats.org/officeDocument/2006/math">
                    <m:acc>
                      <m:accPr>
                        <m:chr m:val="̅"/>
                        <m:ctrlPr>
                          <a:rPr lang="en-US" i="1" smtClean="0">
                            <a:solidFill>
                              <a:schemeClr val="bg1"/>
                            </a:solidFill>
                            <a:latin typeface="Cambria Math" panose="02040503050406030204" pitchFamily="18" charset="0"/>
                            <a:cs typeface="Arial" pitchFamily="34" charset="0"/>
                          </a:rPr>
                        </m:ctrlPr>
                      </m:accPr>
                      <m:e>
                        <m:r>
                          <m:rPr>
                            <m:nor/>
                          </m:rPr>
                          <a:rPr lang="en-US" b="0" i="0" smtClean="0">
                            <a:solidFill>
                              <a:schemeClr val="bg1"/>
                            </a:solidFill>
                            <a:latin typeface="Arial" panose="020B0604020202020204" pitchFamily="34" charset="0"/>
                            <a:cs typeface="Arial" panose="020B0604020202020204" pitchFamily="34" charset="0"/>
                          </a:rPr>
                          <m:t>de</m:t>
                        </m:r>
                      </m:e>
                    </m:acc>
                  </m:oMath>
                </a14:m>
                <a:r>
                  <a:rPr lang="en-US" dirty="0" smtClean="0">
                    <a:solidFill>
                      <a:schemeClr val="bg1"/>
                    </a:solidFill>
                    <a:latin typeface="Arial" pitchFamily="34" charset="0"/>
                    <a:cs typeface="Arial" pitchFamily="34" charset="0"/>
                  </a:rPr>
                  <a:t> is a two-digit number) is equal to 2021 in base 10, what is the smallest possible value of the five-digit number </a:t>
                </a:r>
                <a14:m>
                  <m:oMath xmlns:m="http://schemas.openxmlformats.org/officeDocument/2006/math">
                    <m:acc>
                      <m:accPr>
                        <m:chr m:val="̅"/>
                        <m:ctrlPr>
                          <a:rPr lang="en-US" i="1" smtClean="0">
                            <a:solidFill>
                              <a:schemeClr val="bg1"/>
                            </a:solidFill>
                            <a:latin typeface="Cambria Math" panose="02040503050406030204" pitchFamily="18" charset="0"/>
                            <a:cs typeface="Arial" pitchFamily="34" charset="0"/>
                          </a:rPr>
                        </m:ctrlPr>
                      </m:accPr>
                      <m:e>
                        <m:r>
                          <m:rPr>
                            <m:nor/>
                          </m:rPr>
                          <a:rPr lang="en-US" b="0" i="0" smtClean="0">
                            <a:solidFill>
                              <a:schemeClr val="bg1"/>
                            </a:solidFill>
                            <a:latin typeface="Arial" panose="020B0604020202020204" pitchFamily="34" charset="0"/>
                            <a:cs typeface="Arial" panose="020B0604020202020204" pitchFamily="34" charset="0"/>
                          </a:rPr>
                          <m:t>abcde</m:t>
                        </m:r>
                      </m:e>
                    </m:acc>
                  </m:oMath>
                </a14:m>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l="-2824" t="-111618" r="-1020" b="-121992"/>
                </a:stretch>
              </a:blipFill>
            </p:spPr>
            <p:txBody>
              <a:bodyPr/>
              <a:lstStyle/>
              <a:p>
                <a:r>
                  <a:rPr lang="en-US">
                    <a:noFill/>
                  </a:rPr>
                  <a:t> </a:t>
                </a:r>
              </a:p>
            </p:txBody>
          </p:sp>
        </mc:Fallback>
      </mc:AlternateContent>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1152758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16,542</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4182129183"/>
      </p:ext>
    </p:extLst>
  </p:cSld>
  <p:clrMapOvr>
    <a:masterClrMapping/>
  </p:clrMapOvr>
  <p:transition spd="med">
    <p:fade/>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200" dirty="0" smtClean="0">
                <a:solidFill>
                  <a:schemeClr val="bg1"/>
                </a:solidFill>
                <a:latin typeface="Arial" pitchFamily="34" charset="0"/>
                <a:cs typeface="Arial" pitchFamily="34" charset="0"/>
              </a:rPr>
              <a:t>F7</a:t>
            </a:r>
            <a:r>
              <a:rPr lang="en-US" sz="3200" dirty="0" smtClean="0">
                <a:solidFill>
                  <a:schemeClr val="bg1"/>
                </a:solidFill>
                <a:latin typeface="Arial" pitchFamily="34" charset="0"/>
                <a:cs typeface="Arial" pitchFamily="34" charset="0"/>
              </a:rPr>
              <a:t>. </a:t>
            </a:r>
            <a:r>
              <a:rPr lang="en-US" sz="3200" dirty="0" smtClean="0">
                <a:solidFill>
                  <a:schemeClr val="bg1"/>
                </a:solidFill>
                <a:latin typeface="Arial" pitchFamily="34" charset="0"/>
                <a:cs typeface="Arial" pitchFamily="34" charset="0"/>
              </a:rPr>
              <a:t>There are 10 pieces of mutton, but two of them contain </a:t>
            </a:r>
            <a:r>
              <a:rPr lang="en-US" sz="3200" dirty="0" err="1" smtClean="0">
                <a:solidFill>
                  <a:schemeClr val="bg1"/>
                </a:solidFill>
                <a:latin typeface="Arial" pitchFamily="34" charset="0"/>
                <a:cs typeface="Arial" pitchFamily="34" charset="0"/>
              </a:rPr>
              <a:t>iocane</a:t>
            </a:r>
            <a:r>
              <a:rPr lang="en-US" sz="3200" dirty="0" smtClean="0">
                <a:solidFill>
                  <a:schemeClr val="bg1"/>
                </a:solidFill>
                <a:latin typeface="Arial" pitchFamily="34" charset="0"/>
                <a:cs typeface="Arial" pitchFamily="34" charset="0"/>
              </a:rPr>
              <a:t> powder, one of the more deadly poisons known to humanity. To combat this, a chef tests 5 different pieces of mutton at random. Upon finding that a piece is poisoned, the chef throws it out. What is the probability that no more poisoned mutton remains? Express your answer as a common fraction.</a:t>
            </a:r>
            <a:endParaRPr lang="en-US" sz="32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85696847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34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2</m:t>
                        </m:r>
                      </m:num>
                      <m:den/>
                    </m:f>
                  </m:oMath>
                </a14:m>
                <a:endParaRPr lang="en-US" sz="4000" dirty="0">
                  <a:solidFill>
                    <a:schemeClr val="bg1"/>
                  </a:solidFill>
                  <a:latin typeface="Arial" pitchFamily="34" charset="0"/>
                  <a:cs typeface="Arial" pitchFamily="34" charset="0"/>
                </a:endParaRPr>
              </a:p>
            </p:txBody>
          </p:sp>
        </mc:Choice>
        <mc:Fallback>
          <p:sp>
            <p:nvSpPr>
              <p:cNvPr id="343"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344" name="Rectangle 343"/>
          <p:cNvSpPr/>
          <p:nvPr/>
        </p:nvSpPr>
        <p:spPr>
          <a:xfrm>
            <a:off x="5229497"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9</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81730353"/>
      </p:ext>
    </p:extLst>
  </p:cSld>
  <p:clrMapOvr>
    <a:masterClrMapping/>
  </p:clrMapOvr>
  <p:transition spd="med">
    <p:fade/>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F8</a:t>
            </a:r>
            <a:r>
              <a:rPr lang="en-US" dirty="0" smtClean="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Let ABC be an isosceles triangle such that A = (0, 0), B = (3, 1), C is a point with integer coordinates, and the area of triangle ABC is an integer. What is the square of the minimum possible length of AC?</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93610313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4100237442"/>
      </p:ext>
    </p:extLst>
  </p:cSld>
  <p:clrMapOvr>
    <a:masterClrMapping/>
  </p:clrMapOvr>
  <p:transition spd="med">
    <p:fade/>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smtClean="0">
                <a:solidFill>
                  <a:schemeClr val="bg1"/>
                </a:solidFill>
                <a:latin typeface="Arial" pitchFamily="34" charset="0"/>
                <a:cs typeface="Arial" pitchFamily="34" charset="0"/>
              </a:rPr>
              <a:t>F9</a:t>
            </a:r>
            <a:r>
              <a:rPr lang="en-US" sz="3400" dirty="0" smtClean="0">
                <a:solidFill>
                  <a:schemeClr val="bg1"/>
                </a:solidFill>
                <a:latin typeface="Arial" pitchFamily="34" charset="0"/>
                <a:cs typeface="Arial" pitchFamily="34" charset="0"/>
              </a:rPr>
              <a:t>. </a:t>
            </a:r>
            <a:r>
              <a:rPr lang="en-US" sz="3400" dirty="0" smtClean="0">
                <a:solidFill>
                  <a:schemeClr val="bg1"/>
                </a:solidFill>
                <a:latin typeface="Arial" pitchFamily="34" charset="0"/>
                <a:cs typeface="Arial" pitchFamily="34" charset="0"/>
              </a:rPr>
              <a:t>Pierce can write a problem every 5 minutes, Josh every 4.5 minutes, Matthew every 4 minutes, and </a:t>
            </a:r>
            <a:r>
              <a:rPr lang="en-US" sz="3400" dirty="0" err="1" smtClean="0">
                <a:solidFill>
                  <a:schemeClr val="bg1"/>
                </a:solidFill>
                <a:latin typeface="Arial" pitchFamily="34" charset="0"/>
                <a:cs typeface="Arial" pitchFamily="34" charset="0"/>
              </a:rPr>
              <a:t>Nir</a:t>
            </a:r>
            <a:r>
              <a:rPr lang="en-US" sz="3400" dirty="0" smtClean="0">
                <a:solidFill>
                  <a:schemeClr val="bg1"/>
                </a:solidFill>
                <a:latin typeface="Arial" pitchFamily="34" charset="0"/>
                <a:cs typeface="Arial" pitchFamily="34" charset="0"/>
              </a:rPr>
              <a:t> every 3.5 minutes. If they all start writing problems at the exact same time and write problems nonstop, how many problems will the four have written by the first instance when they finish writing a problem at the same time.</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93670995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1207 (problems)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826717820"/>
      </p:ext>
    </p:extLst>
  </p:cSld>
  <p:clrMapOvr>
    <a:masterClrMapping/>
  </p:clrMapOvr>
  <p:transition spd="med">
    <p:fade/>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700" dirty="0" smtClean="0">
                <a:solidFill>
                  <a:schemeClr val="bg1"/>
                </a:solidFill>
                <a:latin typeface="Arial" pitchFamily="34" charset="0"/>
                <a:cs typeface="Arial" pitchFamily="34" charset="0"/>
              </a:rPr>
              <a:t>F10</a:t>
            </a:r>
            <a:r>
              <a:rPr lang="en-US" sz="3700" dirty="0" smtClean="0">
                <a:solidFill>
                  <a:schemeClr val="bg1"/>
                </a:solidFill>
                <a:latin typeface="Arial" pitchFamily="34" charset="0"/>
                <a:cs typeface="Arial" pitchFamily="34" charset="0"/>
              </a:rPr>
              <a:t>. </a:t>
            </a:r>
            <a:r>
              <a:rPr lang="en-US" sz="3700" dirty="0" smtClean="0">
                <a:solidFill>
                  <a:schemeClr val="bg1"/>
                </a:solidFill>
                <a:latin typeface="Arial" pitchFamily="34" charset="0"/>
                <a:cs typeface="Arial" pitchFamily="34" charset="0"/>
              </a:rPr>
              <a:t>Diana writes down all divisors of 81 on a sheet of red paper. Then, for each number on the red paper, she writes down all its divisors on the blue paper, including duplicates. The product of all of the numbers on the blue paper can be written in the form 3</a:t>
            </a:r>
            <a:r>
              <a:rPr lang="en-US" sz="3700" i="1" baseline="30000" dirty="0" smtClean="0">
                <a:solidFill>
                  <a:schemeClr val="bg1"/>
                </a:solidFill>
                <a:latin typeface="Arial" pitchFamily="34" charset="0"/>
                <a:cs typeface="Arial" pitchFamily="34" charset="0"/>
              </a:rPr>
              <a:t>k</a:t>
            </a:r>
            <a:r>
              <a:rPr lang="en-US" sz="3700" dirty="0" smtClean="0">
                <a:solidFill>
                  <a:schemeClr val="bg1"/>
                </a:solidFill>
                <a:latin typeface="Arial" pitchFamily="34" charset="0"/>
                <a:cs typeface="Arial" pitchFamily="34" charset="0"/>
              </a:rPr>
              <a:t>. Find </a:t>
            </a:r>
            <a:r>
              <a:rPr lang="en-US" sz="3700" i="1" dirty="0" smtClean="0">
                <a:solidFill>
                  <a:schemeClr val="bg1"/>
                </a:solidFill>
                <a:latin typeface="Arial" pitchFamily="34" charset="0"/>
                <a:cs typeface="Arial" pitchFamily="34" charset="0"/>
              </a:rPr>
              <a:t>k</a:t>
            </a:r>
            <a:r>
              <a:rPr lang="en-US" sz="3700" dirty="0" smtClean="0">
                <a:solidFill>
                  <a:schemeClr val="bg1"/>
                </a:solidFill>
                <a:latin typeface="Arial" pitchFamily="34" charset="0"/>
                <a:cs typeface="Arial" pitchFamily="34" charset="0"/>
              </a:rPr>
              <a:t>.</a:t>
            </a:r>
            <a:endParaRPr lang="en-US" sz="37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92880668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a:solidFill>
                  <a:schemeClr val="bg1"/>
                </a:solidFill>
                <a:latin typeface="Arial" pitchFamily="34" charset="0"/>
                <a:cs typeface="Arial" pitchFamily="34" charset="0"/>
              </a:rPr>
              <a:t>6</a:t>
            </a:r>
            <a:r>
              <a:rPr lang="en-US" dirty="0" smtClean="0">
                <a:solidFill>
                  <a:schemeClr val="bg1"/>
                </a:solidFill>
                <a:latin typeface="Arial" pitchFamily="34" charset="0"/>
                <a:cs typeface="Arial" pitchFamily="34" charset="0"/>
              </a:rPr>
              <a:t>. Eddie randomly picks a coefficient in the expansion of    (1 + x)</a:t>
            </a:r>
            <a:r>
              <a:rPr lang="en-US" baseline="30000" dirty="0" smtClean="0">
                <a:solidFill>
                  <a:schemeClr val="bg1"/>
                </a:solidFill>
                <a:latin typeface="Arial" pitchFamily="34" charset="0"/>
                <a:cs typeface="Arial" pitchFamily="34" charset="0"/>
              </a:rPr>
              <a:t>8</a:t>
            </a:r>
            <a:r>
              <a:rPr lang="en-US" dirty="0" smtClean="0">
                <a:solidFill>
                  <a:schemeClr val="bg1"/>
                </a:solidFill>
                <a:latin typeface="Arial" pitchFamily="34" charset="0"/>
                <a:cs typeface="Arial" pitchFamily="34" charset="0"/>
              </a:rPr>
              <a:t>. What is the expected value of this coefficient? Express your answer as a common fraction.</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4061826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a:solidFill>
                  <a:schemeClr val="bg1"/>
                </a:solidFill>
                <a:latin typeface="Arial" pitchFamily="34" charset="0"/>
                <a:cs typeface="Arial" pitchFamily="34" charset="0"/>
              </a:rPr>
              <a:t>2</a:t>
            </a:r>
            <a:r>
              <a:rPr lang="en-US" sz="4000" dirty="0" smtClean="0">
                <a:solidFill>
                  <a:schemeClr val="bg1"/>
                </a:solidFill>
                <a:latin typeface="Arial" pitchFamily="34" charset="0"/>
                <a:cs typeface="Arial" pitchFamily="34" charset="0"/>
              </a:rPr>
              <a:t>0</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566506964"/>
      </p:ext>
    </p:extLst>
  </p:cSld>
  <p:clrMapOvr>
    <a:masterClrMapping/>
  </p:clrMapOvr>
  <p:transition spd="med">
    <p:fade/>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F11</a:t>
            </a:r>
            <a:r>
              <a:rPr lang="en-US" dirty="0" smtClean="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The height of an isosceles trapezoid with integer side lengths is an integer. What is the minimum possible perimeter of the trapezoid, in units?</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31869261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18 (units)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662345959"/>
      </p:ext>
    </p:extLst>
  </p:cSld>
  <p:clrMapOvr>
    <a:masterClrMapping/>
  </p:clrMapOvr>
  <p:transition spd="med">
    <p:fade/>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F12</a:t>
            </a:r>
            <a:r>
              <a:rPr lang="en-US" dirty="0" smtClean="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How many ordered triples of positive integers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a:t>
            </a:r>
            <a:r>
              <a:rPr lang="en-US" i="1" dirty="0" smtClean="0">
                <a:solidFill>
                  <a:schemeClr val="bg1"/>
                </a:solidFill>
                <a:latin typeface="Arial" pitchFamily="34" charset="0"/>
                <a:cs typeface="Arial" pitchFamily="34" charset="0"/>
              </a:rPr>
              <a:t>y</a:t>
            </a:r>
            <a:r>
              <a:rPr lang="en-US" dirty="0" smtClean="0">
                <a:solidFill>
                  <a:schemeClr val="bg1"/>
                </a:solidFill>
                <a:latin typeface="Arial" pitchFamily="34" charset="0"/>
                <a:cs typeface="Arial" pitchFamily="34" charset="0"/>
              </a:rPr>
              <a:t>, </a:t>
            </a:r>
            <a:r>
              <a:rPr lang="en-US" i="1" dirty="0" smtClean="0">
                <a:solidFill>
                  <a:schemeClr val="bg1"/>
                </a:solidFill>
                <a:latin typeface="Arial" pitchFamily="34" charset="0"/>
                <a:cs typeface="Arial" pitchFamily="34" charset="0"/>
              </a:rPr>
              <a:t>z</a:t>
            </a:r>
            <a:r>
              <a:rPr lang="en-US" dirty="0" smtClean="0">
                <a:solidFill>
                  <a:schemeClr val="bg1"/>
                </a:solidFill>
                <a:latin typeface="Arial" pitchFamily="34" charset="0"/>
                <a:cs typeface="Arial" pitchFamily="34" charset="0"/>
              </a:rPr>
              <a:t>) satisfy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 </a:t>
            </a:r>
            <a:r>
              <a:rPr lang="en-US" i="1" dirty="0" err="1" smtClean="0">
                <a:solidFill>
                  <a:schemeClr val="bg1"/>
                </a:solidFill>
                <a:latin typeface="Arial" pitchFamily="34" charset="0"/>
                <a:cs typeface="Arial" pitchFamily="34" charset="0"/>
              </a:rPr>
              <a:t>xy</a:t>
            </a:r>
            <a:r>
              <a:rPr lang="en-US" dirty="0" smtClean="0">
                <a:solidFill>
                  <a:schemeClr val="bg1"/>
                </a:solidFill>
                <a:latin typeface="Arial" pitchFamily="34" charset="0"/>
                <a:cs typeface="Arial" pitchFamily="34" charset="0"/>
              </a:rPr>
              <a:t> + </a:t>
            </a:r>
            <a:r>
              <a:rPr lang="en-US" i="1" dirty="0" smtClean="0">
                <a:solidFill>
                  <a:schemeClr val="bg1"/>
                </a:solidFill>
                <a:latin typeface="Arial" pitchFamily="34" charset="0"/>
                <a:cs typeface="Arial" pitchFamily="34" charset="0"/>
              </a:rPr>
              <a:t>xyz</a:t>
            </a:r>
            <a:r>
              <a:rPr lang="en-US" dirty="0" smtClean="0">
                <a:solidFill>
                  <a:schemeClr val="bg1"/>
                </a:solidFill>
                <a:latin typeface="Arial" pitchFamily="34" charset="0"/>
                <a:cs typeface="Arial" pitchFamily="34" charset="0"/>
              </a:rPr>
              <a:t> = 18?</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80744622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a:solidFill>
                  <a:schemeClr val="bg1"/>
                </a:solidFill>
                <a:latin typeface="Arial" pitchFamily="34" charset="0"/>
                <a:cs typeface="Arial" pitchFamily="34" charset="0"/>
              </a:rPr>
              <a:t>6</a:t>
            </a:r>
            <a:r>
              <a:rPr lang="en-US" sz="4000" dirty="0" smtClean="0">
                <a:solidFill>
                  <a:schemeClr val="bg1"/>
                </a:solidFill>
                <a:latin typeface="Arial" pitchFamily="34" charset="0"/>
                <a:cs typeface="Arial" pitchFamily="34" charset="0"/>
              </a:rPr>
              <a:t> (triples)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163605984"/>
      </p:ext>
    </p:extLst>
  </p:cSld>
  <p:clrMapOvr>
    <a:masterClrMapping/>
  </p:clrMapOvr>
  <p:transition spd="med">
    <p:fade/>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2800" dirty="0" smtClean="0">
                <a:solidFill>
                  <a:schemeClr val="bg1"/>
                </a:solidFill>
                <a:latin typeface="Arial" pitchFamily="34" charset="0"/>
                <a:cs typeface="Arial" pitchFamily="34" charset="0"/>
              </a:rPr>
              <a:t>F13</a:t>
            </a:r>
            <a:r>
              <a:rPr lang="en-US" sz="2800" dirty="0" smtClean="0">
                <a:solidFill>
                  <a:schemeClr val="bg1"/>
                </a:solidFill>
                <a:latin typeface="Arial" pitchFamily="34" charset="0"/>
                <a:cs typeface="Arial" pitchFamily="34" charset="0"/>
              </a:rPr>
              <a:t>. </a:t>
            </a:r>
            <a:r>
              <a:rPr lang="en-US" sz="2800" dirty="0" smtClean="0">
                <a:solidFill>
                  <a:schemeClr val="bg1"/>
                </a:solidFill>
                <a:latin typeface="Arial" pitchFamily="34" charset="0"/>
                <a:cs typeface="Arial" pitchFamily="34" charset="0"/>
              </a:rPr>
              <a:t>Justin has a 5 × 5 checkerboard grid, and every unit square is colored red or black in such a way that adjacent squares are different colors and the center square is red. Justin wants to place a </a:t>
            </a:r>
            <a:r>
              <a:rPr lang="en-US" sz="2800" dirty="0" err="1" smtClean="0">
                <a:solidFill>
                  <a:schemeClr val="bg1"/>
                </a:solidFill>
                <a:latin typeface="Arial" pitchFamily="34" charset="0"/>
                <a:cs typeface="Arial" pitchFamily="34" charset="0"/>
              </a:rPr>
              <a:t>tetromino</a:t>
            </a:r>
            <a:r>
              <a:rPr lang="en-US" sz="2800" dirty="0" smtClean="0">
                <a:solidFill>
                  <a:schemeClr val="bg1"/>
                </a:solidFill>
                <a:latin typeface="Arial" pitchFamily="34" charset="0"/>
                <a:cs typeface="Arial" pitchFamily="34" charset="0"/>
              </a:rPr>
              <a:t> in the shape of a T (shown below) completely on the grid, covering up some squares of the board in such a way that exactly 10 red squares are showing, and the edges of the </a:t>
            </a:r>
            <a:r>
              <a:rPr lang="en-US" sz="2800" dirty="0" err="1" smtClean="0">
                <a:solidFill>
                  <a:schemeClr val="bg1"/>
                </a:solidFill>
                <a:latin typeface="Arial" pitchFamily="34" charset="0"/>
                <a:cs typeface="Arial" pitchFamily="34" charset="0"/>
              </a:rPr>
              <a:t>tetromino</a:t>
            </a:r>
            <a:r>
              <a:rPr lang="en-US" sz="2800" dirty="0" smtClean="0">
                <a:solidFill>
                  <a:schemeClr val="bg1"/>
                </a:solidFill>
                <a:latin typeface="Arial" pitchFamily="34" charset="0"/>
                <a:cs typeface="Arial" pitchFamily="34" charset="0"/>
              </a:rPr>
              <a:t> line up with the edges of adjacent tiles on the board. How many valid placements of the </a:t>
            </a:r>
            <a:r>
              <a:rPr lang="en-US" sz="2800" dirty="0" err="1" smtClean="0">
                <a:solidFill>
                  <a:schemeClr val="bg1"/>
                </a:solidFill>
                <a:latin typeface="Arial" pitchFamily="34" charset="0"/>
                <a:cs typeface="Arial" pitchFamily="34" charset="0"/>
              </a:rPr>
              <a:t>tetromino</a:t>
            </a:r>
            <a:r>
              <a:rPr lang="en-US" sz="2800" dirty="0" smtClean="0">
                <a:solidFill>
                  <a:schemeClr val="bg1"/>
                </a:solidFill>
                <a:latin typeface="Arial" pitchFamily="34" charset="0"/>
                <a:cs typeface="Arial" pitchFamily="34" charset="0"/>
              </a:rPr>
              <a:t> are there for Justin?</a:t>
            </a:r>
            <a:endParaRPr lang="en-US" sz="28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76113622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24</a:t>
            </a:r>
            <a:r>
              <a:rPr lang="en-US" sz="4000" dirty="0" smtClean="0">
                <a:solidFill>
                  <a:schemeClr val="bg1"/>
                </a:solidFill>
                <a:latin typeface="Arial" pitchFamily="34" charset="0"/>
                <a:cs typeface="Arial" pitchFamily="34" charset="0"/>
              </a:rPr>
              <a:t> (</a:t>
            </a:r>
            <a:r>
              <a:rPr lang="en-US" sz="4000" dirty="0" smtClean="0">
                <a:solidFill>
                  <a:schemeClr val="bg1"/>
                </a:solidFill>
                <a:latin typeface="Arial" pitchFamily="34" charset="0"/>
                <a:cs typeface="Arial" pitchFamily="34" charset="0"/>
              </a:rPr>
              <a:t>placement</a:t>
            </a:r>
            <a:r>
              <a:rPr lang="en-US" sz="4000" dirty="0" smtClean="0">
                <a:solidFill>
                  <a:schemeClr val="bg1"/>
                </a:solidFill>
                <a:latin typeface="Arial" pitchFamily="34" charset="0"/>
                <a:cs typeface="Arial" pitchFamily="34" charset="0"/>
              </a:rPr>
              <a: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872323398"/>
      </p:ext>
    </p:extLst>
  </p:cSld>
  <p:clrMapOvr>
    <a:masterClrMapping/>
  </p:clrMapOvr>
  <p:transition spd="med">
    <p:fade/>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600" dirty="0" smtClean="0">
                <a:solidFill>
                  <a:schemeClr val="bg1"/>
                </a:solidFill>
                <a:latin typeface="Arial" pitchFamily="34" charset="0"/>
                <a:cs typeface="Arial" pitchFamily="34" charset="0"/>
              </a:rPr>
              <a:t>F14</a:t>
            </a:r>
            <a:r>
              <a:rPr lang="en-US" sz="3600" dirty="0" smtClean="0">
                <a:solidFill>
                  <a:schemeClr val="bg1"/>
                </a:solidFill>
                <a:latin typeface="Arial" pitchFamily="34" charset="0"/>
                <a:cs typeface="Arial" pitchFamily="34" charset="0"/>
              </a:rPr>
              <a:t>. </a:t>
            </a:r>
            <a:r>
              <a:rPr lang="en-US" sz="3600" dirty="0" smtClean="0">
                <a:solidFill>
                  <a:schemeClr val="bg1"/>
                </a:solidFill>
                <a:latin typeface="Arial" pitchFamily="34" charset="0"/>
                <a:cs typeface="Arial" pitchFamily="34" charset="0"/>
              </a:rPr>
              <a:t>Matthew, Justin, and </a:t>
            </a:r>
            <a:r>
              <a:rPr lang="en-US" sz="3600" dirty="0" err="1" smtClean="0">
                <a:solidFill>
                  <a:schemeClr val="bg1"/>
                </a:solidFill>
                <a:latin typeface="Arial" pitchFamily="34" charset="0"/>
                <a:cs typeface="Arial" pitchFamily="34" charset="0"/>
              </a:rPr>
              <a:t>Heffrey</a:t>
            </a:r>
            <a:r>
              <a:rPr lang="en-US" sz="3600" dirty="0" smtClean="0">
                <a:solidFill>
                  <a:schemeClr val="bg1"/>
                </a:solidFill>
                <a:latin typeface="Arial" pitchFamily="34" charset="0"/>
                <a:cs typeface="Arial" pitchFamily="34" charset="0"/>
              </a:rPr>
              <a:t> are discussing their ages. In 6 years, Matthew will be twice as old as Justin will be then. In 3 years, Justin will be 2/3 as old as </a:t>
            </a:r>
            <a:r>
              <a:rPr lang="en-US" sz="3600" dirty="0" err="1" smtClean="0">
                <a:solidFill>
                  <a:schemeClr val="bg1"/>
                </a:solidFill>
                <a:latin typeface="Arial" pitchFamily="34" charset="0"/>
                <a:cs typeface="Arial" pitchFamily="34" charset="0"/>
              </a:rPr>
              <a:t>Heffrey</a:t>
            </a:r>
            <a:r>
              <a:rPr lang="en-US" sz="3600" dirty="0" smtClean="0">
                <a:solidFill>
                  <a:schemeClr val="bg1"/>
                </a:solidFill>
                <a:latin typeface="Arial" pitchFamily="34" charset="0"/>
                <a:cs typeface="Arial" pitchFamily="34" charset="0"/>
              </a:rPr>
              <a:t> will be then. 18 years ago, Matthew was twice as old as </a:t>
            </a:r>
            <a:r>
              <a:rPr lang="en-US" sz="3600" dirty="0" err="1" smtClean="0">
                <a:solidFill>
                  <a:schemeClr val="bg1"/>
                </a:solidFill>
                <a:latin typeface="Arial" pitchFamily="34" charset="0"/>
                <a:cs typeface="Arial" pitchFamily="34" charset="0"/>
              </a:rPr>
              <a:t>Heffrey</a:t>
            </a:r>
            <a:r>
              <a:rPr lang="en-US" sz="3600" dirty="0" smtClean="0">
                <a:solidFill>
                  <a:schemeClr val="bg1"/>
                </a:solidFill>
                <a:latin typeface="Arial" pitchFamily="34" charset="0"/>
                <a:cs typeface="Arial" pitchFamily="34" charset="0"/>
              </a:rPr>
              <a:t> was then. In years, what is the sum of their ages 1 year from now?</a:t>
            </a:r>
            <a:endParaRPr lang="en-US" sz="36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91381707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105 (</a:t>
            </a:r>
            <a:r>
              <a:rPr lang="en-US" sz="4000" dirty="0" smtClean="0">
                <a:solidFill>
                  <a:schemeClr val="bg1"/>
                </a:solidFill>
                <a:latin typeface="Arial" pitchFamily="34" charset="0"/>
                <a:cs typeface="Arial" pitchFamily="34" charset="0"/>
              </a:rPr>
              <a:t>year</a:t>
            </a:r>
            <a:r>
              <a:rPr lang="en-US" sz="4000" dirty="0" smtClean="0">
                <a:solidFill>
                  <a:schemeClr val="bg1"/>
                </a:solidFill>
                <a:latin typeface="Arial" pitchFamily="34" charset="0"/>
                <a:cs typeface="Arial" pitchFamily="34" charset="0"/>
              </a:rPr>
              <a: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693017839"/>
      </p:ext>
    </p:extLst>
  </p:cSld>
  <p:clrMapOvr>
    <a:masterClrMapping/>
  </p:clrMapOvr>
  <p:transition spd="med">
    <p:fade/>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8" name="Group 51"/>
          <p:cNvGrpSpPr/>
          <p:nvPr/>
        </p:nvGrpSpPr>
        <p:grpSpPr>
          <a:xfrm>
            <a:off x="-228600" y="-152400"/>
            <a:ext cx="9601200" cy="7315200"/>
            <a:chOff x="-228600" y="-152400"/>
            <a:chExt cx="9601200" cy="7315200"/>
          </a:xfrm>
        </p:grpSpPr>
        <p:grpSp>
          <p:nvGrpSpPr>
            <p:cNvPr id="389" name="Group 644"/>
            <p:cNvGrpSpPr/>
            <p:nvPr/>
          </p:nvGrpSpPr>
          <p:grpSpPr>
            <a:xfrm>
              <a:off x="-228600" y="-152400"/>
              <a:ext cx="9601200" cy="7315200"/>
              <a:chOff x="-228600" y="-152400"/>
              <a:chExt cx="9601200" cy="7315200"/>
            </a:xfrm>
          </p:grpSpPr>
          <p:sp>
            <p:nvSpPr>
              <p:cNvPr id="796" name="Rectangle 795"/>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3" name="Rectangle 1022"/>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4" name="Rectangle 1023"/>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5" name="Rectangle 1024"/>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6" name="Rectangle 1025"/>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7" name="Rectangle 1026"/>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8" name="Rectangle 1027"/>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9" name="Rectangle 1028"/>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0" name="Rectangle 1029"/>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1" name="Rectangle 1030"/>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2" name="Rectangle 1031"/>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3" name="Rectangle 1032"/>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4" name="Rectangle 1033"/>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5" name="Rectangle 1034"/>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6" name="Rectangle 1035"/>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7" name="Rectangle 1036"/>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8" name="Rectangle 1037"/>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39" name="Rectangle 1038"/>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0" name="Rectangle 1039"/>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1" name="Rectangle 1040"/>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2" name="Rectangle 1041"/>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3" name="Rectangle 1042"/>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4" name="Rectangle 1043"/>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5" name="Rectangle 1044"/>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6" name="Rectangle 1045"/>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7" name="Rectangle 1046"/>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8" name="Rectangle 1047"/>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49" name="Rectangle 1048"/>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0" name="Rectangle 1049"/>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1" name="Rectangle 1050"/>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2" name="Rectangle 1051"/>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3" name="Rectangle 1052"/>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4" name="Rectangle 1053"/>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5" name="Rectangle 1054"/>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6" name="Rectangle 1055"/>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7" name="Rectangle 1056"/>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8" name="Rectangle 1057"/>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59" name="Rectangle 1058"/>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0" name="Rectangle 1059"/>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1" name="Rectangle 1060"/>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2" name="Rectangle 1061"/>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3" name="Rectangle 1062"/>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4" name="Rectangle 1063"/>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65" name="Rectangle 1064"/>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0" name="Group 717"/>
            <p:cNvGrpSpPr/>
            <p:nvPr/>
          </p:nvGrpSpPr>
          <p:grpSpPr>
            <a:xfrm>
              <a:off x="2057400" y="304800"/>
              <a:ext cx="5029200" cy="2743200"/>
              <a:chOff x="2057400" y="304800"/>
              <a:chExt cx="5029200" cy="2743200"/>
            </a:xfrm>
          </p:grpSpPr>
          <p:sp>
            <p:nvSpPr>
              <p:cNvPr id="730" name="Rectangle 729"/>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5" name="Rectangle 754"/>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6" name="Rectangle 755"/>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4" name="Rectangle 763"/>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5" name="Rectangle 764"/>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6" name="Rectangle 765"/>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7" name="Rectangle 766"/>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8" name="Rectangle 767"/>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9" name="Rectangle 768"/>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0" name="Rectangle 769"/>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1" name="Rectangle 770"/>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2" name="Rectangle 771"/>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3" name="Rectangle 772"/>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4" name="Rectangle 773"/>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5" name="Rectangle 774"/>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6" name="Rectangle 775"/>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7" name="Rectangle 776"/>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8" name="Rectangle 777"/>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9" name="Rectangle 778"/>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0" name="Rectangle 779"/>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2" name="Rectangle 781"/>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4" name="Rectangle 783"/>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5" name="Rectangle 784"/>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6" name="Rectangle 785"/>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7" name="Rectangle 786"/>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8" name="Rectangle 787"/>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9" name="Rectangle 788"/>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0" name="Rectangle 789"/>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1" name="Rectangle 790"/>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2" name="Rectangle 791"/>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3" name="Rectangle 792"/>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4" name="Rectangle 793"/>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5" name="Rectangle 794"/>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F15</a:t>
            </a:r>
            <a:r>
              <a:rPr lang="en-US" dirty="0" smtClean="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Compute the sum of all positive integers </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for which </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is divisible by 5</a:t>
            </a:r>
            <a:r>
              <a:rPr lang="en-US" baseline="30000" dirty="0" smtClean="0">
                <a:solidFill>
                  <a:schemeClr val="bg1"/>
                </a:solidFill>
                <a:latin typeface="Arial" pitchFamily="34" charset="0"/>
                <a:cs typeface="Arial" pitchFamily="34" charset="0"/>
              </a:rPr>
              <a:t>3</a:t>
            </a:r>
            <a:r>
              <a:rPr lang="en-US" dirty="0" smtClean="0">
                <a:solidFill>
                  <a:schemeClr val="bg1"/>
                </a:solidFill>
                <a:latin typeface="Arial" pitchFamily="34" charset="0"/>
                <a:cs typeface="Arial" pitchFamily="34" charset="0"/>
              </a:rPr>
              <a:t> but not 5</a:t>
            </a:r>
            <a:r>
              <a:rPr lang="en-US" baseline="30000" dirty="0" smtClean="0">
                <a:solidFill>
                  <a:schemeClr val="bg1"/>
                </a:solidFill>
                <a:latin typeface="Arial" pitchFamily="34" charset="0"/>
                <a:cs typeface="Arial" pitchFamily="34" charset="0"/>
              </a:rPr>
              <a:t>4</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8548680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256</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229497"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9</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96237515"/>
      </p:ext>
    </p:extLst>
  </p:cSld>
  <p:clrMapOvr>
    <a:masterClrMapping/>
  </p:clrMapOvr>
  <p:transition spd="med">
    <p:fade/>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4" name="Group 51"/>
          <p:cNvGrpSpPr/>
          <p:nvPr/>
        </p:nvGrpSpPr>
        <p:grpSpPr>
          <a:xfrm>
            <a:off x="-228600" y="-152400"/>
            <a:ext cx="9601200" cy="7315200"/>
            <a:chOff x="-228600" y="-152400"/>
            <a:chExt cx="9601200" cy="7315200"/>
          </a:xfrm>
        </p:grpSpPr>
        <p:grpSp>
          <p:nvGrpSpPr>
            <p:cNvPr id="685" name="Group 644"/>
            <p:cNvGrpSpPr/>
            <p:nvPr/>
          </p:nvGrpSpPr>
          <p:grpSpPr>
            <a:xfrm>
              <a:off x="-228600" y="-152400"/>
              <a:ext cx="9601200" cy="7315200"/>
              <a:chOff x="-228600" y="-152400"/>
              <a:chExt cx="9601200" cy="7315200"/>
            </a:xfrm>
          </p:grpSpPr>
          <p:sp>
            <p:nvSpPr>
              <p:cNvPr id="753" name="Rectangle 752"/>
              <p:cNvSpPr/>
              <p:nvPr/>
            </p:nvSpPr>
            <p:spPr>
              <a:xfrm>
                <a:off x="3886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3429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2971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2514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2057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6629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6172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5715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5257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4800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4343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7086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1600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1600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1600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1600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7086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7086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7086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7086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1143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1143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1143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1143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685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685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685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685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228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228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228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228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915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915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915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915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458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458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458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458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8001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8001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8001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8001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7543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7543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7543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7543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1143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685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2286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a:hlinkClick r:id="rId2" action="ppaction://hlinksldjump"/>
              </p:cNvPr>
              <p:cNvSpPr/>
              <p:nvPr/>
            </p:nvSpPr>
            <p:spPr>
              <a:xfrm>
                <a:off x="89154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84582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80010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7543800" y="-15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600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600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600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600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1143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1143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1143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1143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685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685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685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685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228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228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1143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685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228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915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915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915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915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458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458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458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458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8001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8001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8001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8001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543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543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543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543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7086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7086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086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8458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8001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7543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7086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3886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3429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2971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2514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2057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6629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61722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57150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52578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48006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4343400" y="3048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3886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3429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2971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2514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2057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6629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61722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57150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52578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48006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4343400" y="3505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3886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3429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2971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2514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2057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6629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61722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57150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52578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48006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4343400" y="3962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3886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3429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2971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2514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2057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6629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61722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57150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52578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48006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4343400" y="4419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3886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3429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2971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2514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2057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6629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61722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57150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52578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48006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4343400" y="4876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3886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3429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2971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2514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2057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6629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61722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57150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52578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48006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4343400" y="5334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3886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3429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2971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2514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2057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6629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61722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57150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52578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48006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4343400" y="5791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3886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3429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2971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2514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2057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6629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6172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5715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5257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4800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4343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3886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3429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2971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2514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2057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6629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6172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5715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5257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4800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4343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1600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1600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1143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685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228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89154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89154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705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9" name="Rectangle 1018"/>
              <p:cNvSpPr/>
              <p:nvPr/>
            </p:nvSpPr>
            <p:spPr>
              <a:xfrm>
                <a:off x="84582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0" name="Rectangle 1019"/>
              <p:cNvSpPr/>
              <p:nvPr/>
            </p:nvSpPr>
            <p:spPr>
              <a:xfrm>
                <a:off x="80010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1" name="Rectangle 1020"/>
              <p:cNvSpPr/>
              <p:nvPr/>
            </p:nvSpPr>
            <p:spPr>
              <a:xfrm>
                <a:off x="75438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22" name="Rectangle 1021"/>
              <p:cNvSpPr/>
              <p:nvPr/>
            </p:nvSpPr>
            <p:spPr>
              <a:xfrm>
                <a:off x="7086600" y="6248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686" name="Group 717"/>
            <p:cNvGrpSpPr/>
            <p:nvPr/>
          </p:nvGrpSpPr>
          <p:grpSpPr>
            <a:xfrm>
              <a:off x="2057400" y="304800"/>
              <a:ext cx="5029200" cy="2743200"/>
              <a:chOff x="2057400" y="304800"/>
              <a:chExt cx="5029200" cy="2743200"/>
            </a:xfrm>
          </p:grpSpPr>
          <p:sp>
            <p:nvSpPr>
              <p:cNvPr id="687" name="Rectangle 686"/>
              <p:cNvSpPr/>
              <p:nvPr/>
            </p:nvSpPr>
            <p:spPr>
              <a:xfrm>
                <a:off x="2057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057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057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057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057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514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514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514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514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2971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2971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2971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2971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429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429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429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429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3886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3886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3886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3886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343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343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343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343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48006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48006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48006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48006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2578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2578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2578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2578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57150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57150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57150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57150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1722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1722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1722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1722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304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7620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p:cNvSpPr/>
              <p:nvPr/>
            </p:nvSpPr>
            <p:spPr>
              <a:xfrm>
                <a:off x="6629400" y="12192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p:cNvSpPr/>
              <p:nvPr/>
            </p:nvSpPr>
            <p:spPr>
              <a:xfrm>
                <a:off x="6629400" y="16764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p:cNvSpPr/>
              <p:nvPr/>
            </p:nvSpPr>
            <p:spPr>
              <a:xfrm>
                <a:off x="6629400" y="21336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p:cNvSpPr/>
              <p:nvPr/>
            </p:nvSpPr>
            <p:spPr>
              <a:xfrm>
                <a:off x="6629400" y="2590800"/>
                <a:ext cx="457200" cy="457200"/>
              </a:xfrm>
              <a:prstGeom prst="rect">
                <a:avLst/>
              </a:prstGeom>
              <a:solidFill>
                <a:schemeClr val="tx1"/>
              </a:solidFill>
              <a:ln w="38100">
                <a:solidFill>
                  <a:srgbClr val="3635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23"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85</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508748447"/>
      </p:ext>
    </p:extLst>
  </p:cSld>
  <p:clrMapOvr>
    <a:masterClrMapping/>
  </p:clrMapOvr>
  <p:transition spd="med">
    <p:fade/>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5" name="Group 4"/>
          <p:cNvGrpSpPr/>
          <p:nvPr/>
        </p:nvGrpSpPr>
        <p:grpSpPr>
          <a:xfrm>
            <a:off x="-228600" y="-152400"/>
            <a:ext cx="9601200" cy="7315200"/>
            <a:chOff x="-228600" y="-152400"/>
            <a:chExt cx="9601200" cy="7315200"/>
          </a:xfrm>
        </p:grpSpPr>
        <p:grpSp>
          <p:nvGrpSpPr>
            <p:cNvPr id="346" name="Group 644"/>
            <p:cNvGrpSpPr/>
            <p:nvPr/>
          </p:nvGrpSpPr>
          <p:grpSpPr>
            <a:xfrm>
              <a:off x="-228600" y="-152400"/>
              <a:ext cx="9601200" cy="7315200"/>
              <a:chOff x="-228600" y="-152400"/>
              <a:chExt cx="9601200" cy="7315200"/>
            </a:xfrm>
          </p:grpSpPr>
          <p:sp>
            <p:nvSpPr>
              <p:cNvPr id="414" name="Rectangle 413"/>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7" name="Group 717"/>
            <p:cNvGrpSpPr/>
            <p:nvPr/>
          </p:nvGrpSpPr>
          <p:grpSpPr>
            <a:xfrm>
              <a:off x="2057400" y="304800"/>
              <a:ext cx="5029200" cy="2743200"/>
              <a:chOff x="2057400" y="304800"/>
              <a:chExt cx="5029200" cy="2743200"/>
            </a:xfrm>
          </p:grpSpPr>
          <p:sp>
            <p:nvSpPr>
              <p:cNvPr id="348" name="Rectangle 347"/>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053" name="Picture 4"/>
          <p:cNvPicPr>
            <a:picLocks noChangeAspect="1"/>
          </p:cNvPicPr>
          <p:nvPr/>
        </p:nvPicPr>
        <p:blipFill>
          <a:blip r:embed="rId2" cstate="print">
            <a:extLst>
              <a:ext uri="{28A0092B-C50C-407E-A947-70E740481C1C}">
                <a14:useLocalDpi xmlns:a14="http://schemas.microsoft.com/office/drawing/2010/main" val="0"/>
              </a:ext>
            </a:extLst>
          </a:blip>
          <a:srcRect t="36459" b="36458"/>
          <a:stretch>
            <a:fillRect/>
          </a:stretch>
        </p:blipFill>
        <p:spPr bwMode="auto">
          <a:xfrm>
            <a:off x="-492369" y="1371600"/>
            <a:ext cx="10128739"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3" name="Rectangle 4"/>
          <p:cNvSpPr>
            <a:spLocks noChangeArrowheads="1"/>
          </p:cNvSpPr>
          <p:nvPr/>
        </p:nvSpPr>
        <p:spPr bwMode="auto">
          <a:xfrm>
            <a:off x="1447800" y="3048000"/>
            <a:ext cx="6400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lvl1pPr marL="342900" indent="-3429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20000"/>
              </a:spcBef>
            </a:pPr>
            <a:r>
              <a:rPr lang="en-US" altLang="en-US" sz="5400" b="1" dirty="0" smtClean="0">
                <a:solidFill>
                  <a:schemeClr val="bg1"/>
                </a:solidFill>
                <a:latin typeface="Arial" panose="020B0604020202020204" pitchFamily="34" charset="0"/>
                <a:cs typeface="Arial" panose="020B0604020202020204" pitchFamily="34" charset="0"/>
              </a:rPr>
              <a:t>2021 AMCPM</a:t>
            </a:r>
            <a:endParaRPr lang="en-US" altLang="en-US" sz="5400" b="1" dirty="0">
              <a:solidFill>
                <a:schemeClr val="bg1"/>
              </a:solidFill>
              <a:latin typeface="Arial" panose="020B0604020202020204" pitchFamily="34" charset="0"/>
              <a:cs typeface="Arial" panose="020B0604020202020204" pitchFamily="34" charset="0"/>
            </a:endParaRPr>
          </a:p>
          <a:p>
            <a:pPr algn="ctr">
              <a:spcBef>
                <a:spcPct val="20000"/>
              </a:spcBef>
            </a:pPr>
            <a:r>
              <a:rPr lang="en-US" altLang="en-US" sz="5400" b="1" dirty="0">
                <a:solidFill>
                  <a:schemeClr val="bg1"/>
                </a:solidFill>
                <a:latin typeface="Arial" panose="020B0604020202020204" pitchFamily="34" charset="0"/>
                <a:cs typeface="Arial" panose="020B0604020202020204" pitchFamily="34" charset="0"/>
              </a:rPr>
              <a:t>Countdown Round</a:t>
            </a:r>
            <a:endParaRPr lang="en-US" altLang="en-US" sz="4400" b="1"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50783803"/>
      </p:ext>
    </p:extLst>
  </p:cSld>
  <p:clrMapOvr>
    <a:masterClrMapping/>
  </p:clrMapOvr>
  <p:transition spd="med">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a:solidFill>
                  <a:schemeClr val="bg1"/>
                </a:solidFill>
                <a:latin typeface="Arial" pitchFamily="34" charset="0"/>
                <a:cs typeface="Arial" pitchFamily="34" charset="0"/>
              </a:rPr>
              <a:t>7</a:t>
            </a:r>
            <a:r>
              <a:rPr lang="en-US" dirty="0" smtClean="0">
                <a:solidFill>
                  <a:schemeClr val="bg1"/>
                </a:solidFill>
                <a:latin typeface="Arial" pitchFamily="34" charset="0"/>
                <a:cs typeface="Arial" pitchFamily="34" charset="0"/>
              </a:rPr>
              <a:t>. How many ordered pairs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a:t>
            </a:r>
            <a:r>
              <a:rPr lang="en-US" i="1" dirty="0" smtClean="0">
                <a:solidFill>
                  <a:schemeClr val="bg1"/>
                </a:solidFill>
                <a:latin typeface="Arial" pitchFamily="34" charset="0"/>
                <a:cs typeface="Arial" pitchFamily="34" charset="0"/>
              </a:rPr>
              <a:t>y</a:t>
            </a:r>
            <a:r>
              <a:rPr lang="en-US" dirty="0" smtClean="0">
                <a:solidFill>
                  <a:schemeClr val="bg1"/>
                </a:solidFill>
                <a:latin typeface="Arial" pitchFamily="34" charset="0"/>
                <a:cs typeface="Arial" pitchFamily="34" charset="0"/>
              </a:rPr>
              <a:t>) of integers satisfy the equation </a:t>
            </a:r>
            <a:r>
              <a:rPr lang="en-US" i="1" dirty="0" smtClean="0">
                <a:solidFill>
                  <a:schemeClr val="bg1"/>
                </a:solidFill>
                <a:latin typeface="Arial" pitchFamily="34" charset="0"/>
                <a:cs typeface="Arial" pitchFamily="34" charset="0"/>
              </a:rPr>
              <a:t>x</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+ 2</a:t>
            </a:r>
            <a:r>
              <a:rPr lang="en-US" i="1" dirty="0" smtClean="0">
                <a:solidFill>
                  <a:schemeClr val="bg1"/>
                </a:solidFill>
                <a:latin typeface="Arial" pitchFamily="34" charset="0"/>
                <a:cs typeface="Arial" pitchFamily="34" charset="0"/>
              </a:rPr>
              <a:t>y</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81?</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28283263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a:t>
            </a:r>
            <a:r>
              <a:rPr lang="en-US" sz="4000" dirty="0" smtClean="0">
                <a:solidFill>
                  <a:schemeClr val="bg1"/>
                </a:solidFill>
                <a:latin typeface="Arial" pitchFamily="34" charset="0"/>
                <a:cs typeface="Arial" pitchFamily="34" charset="0"/>
              </a:rPr>
              <a:t> (solutions)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840992665"/>
      </p:ext>
    </p:extLst>
  </p:cSld>
  <p:clrMapOvr>
    <a:masterClrMapping/>
  </p:clrMapOvr>
  <p:transition spd="med">
    <p:fade/>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2" name="Group 4"/>
          <p:cNvGrpSpPr/>
          <p:nvPr/>
        </p:nvGrpSpPr>
        <p:grpSpPr>
          <a:xfrm>
            <a:off x="-228600" y="-152400"/>
            <a:ext cx="9601200" cy="7315200"/>
            <a:chOff x="-228600" y="-152400"/>
            <a:chExt cx="9601200" cy="7315200"/>
          </a:xfrm>
        </p:grpSpPr>
        <p:grpSp>
          <p:nvGrpSpPr>
            <p:cNvPr id="393" name="Group 644"/>
            <p:cNvGrpSpPr/>
            <p:nvPr/>
          </p:nvGrpSpPr>
          <p:grpSpPr>
            <a:xfrm>
              <a:off x="-228600" y="-152400"/>
              <a:ext cx="9601200" cy="7315200"/>
              <a:chOff x="-228600" y="-152400"/>
              <a:chExt cx="9601200" cy="7315200"/>
            </a:xfrm>
          </p:grpSpPr>
          <p:sp>
            <p:nvSpPr>
              <p:cNvPr id="461" name="Rectangle 460"/>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30" name="Rectangle 729"/>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4" name="Group 717"/>
            <p:cNvGrpSpPr/>
            <p:nvPr/>
          </p:nvGrpSpPr>
          <p:grpSpPr>
            <a:xfrm>
              <a:off x="2057400" y="304800"/>
              <a:ext cx="5029200" cy="2743200"/>
              <a:chOff x="2057400" y="304800"/>
              <a:chExt cx="5029200" cy="2743200"/>
            </a:xfrm>
          </p:grpSpPr>
          <p:sp>
            <p:nvSpPr>
              <p:cNvPr id="395" name="Rectangle 394"/>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Rectangle 459"/>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If </a:t>
            </a:r>
            <a:r>
              <a:rPr lang="en-US" i="1" dirty="0" smtClean="0">
                <a:solidFill>
                  <a:schemeClr val="bg1"/>
                </a:solidFill>
                <a:latin typeface="Arial" pitchFamily="34" charset="0"/>
                <a:cs typeface="Arial" pitchFamily="34" charset="0"/>
              </a:rPr>
              <a:t>a</a:t>
            </a:r>
            <a:r>
              <a:rPr lang="en-US" dirty="0" smtClean="0">
                <a:solidFill>
                  <a:schemeClr val="bg1"/>
                </a:solidFill>
                <a:latin typeface="Arial" pitchFamily="34" charset="0"/>
                <a:cs typeface="Arial" pitchFamily="34" charset="0"/>
              </a:rPr>
              <a:t> and </a:t>
            </a:r>
            <a:r>
              <a:rPr lang="en-US" i="1" dirty="0" smtClean="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 are positive integers satisfying the equations </a:t>
            </a:r>
            <a:r>
              <a:rPr lang="en-US" i="1" dirty="0" smtClean="0">
                <a:solidFill>
                  <a:schemeClr val="bg1"/>
                </a:solidFill>
                <a:latin typeface="Arial" pitchFamily="34" charset="0"/>
                <a:cs typeface="Arial" pitchFamily="34" charset="0"/>
              </a:rPr>
              <a:t>a</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61</a:t>
            </a:r>
            <a:r>
              <a:rPr lang="en-US" i="1" dirty="0" smtClean="0">
                <a:solidFill>
                  <a:schemeClr val="bg1"/>
                </a:solidFill>
                <a:latin typeface="Arial" pitchFamily="34" charset="0"/>
                <a:cs typeface="Arial" pitchFamily="34" charset="0"/>
              </a:rPr>
              <a:t>b</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+ 1, what is the minimum possible value of </a:t>
            </a:r>
            <a:r>
              <a:rPr lang="en-US" i="1" dirty="0" smtClean="0">
                <a:solidFill>
                  <a:schemeClr val="bg1"/>
                </a:solidFill>
                <a:latin typeface="Arial" pitchFamily="34" charset="0"/>
                <a:cs typeface="Arial" pitchFamily="34" charset="0"/>
              </a:rPr>
              <a:t>a</a:t>
            </a:r>
            <a:r>
              <a:rPr lang="en-US" dirty="0" smtClean="0">
                <a:solidFill>
                  <a:schemeClr val="bg1"/>
                </a:solidFill>
                <a:latin typeface="Arial" pitchFamily="34" charset="0"/>
                <a:cs typeface="Arial" pitchFamily="34" charset="0"/>
              </a:rPr>
              <a:t> + </a:t>
            </a:r>
            <a:r>
              <a:rPr lang="en-US" i="1" dirty="0" smtClean="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
        <p:nvSpPr>
          <p:cNvPr id="391" name="Title 4"/>
          <p:cNvSpPr txBox="1">
            <a:spLocks/>
          </p:cNvSpPr>
          <p:nvPr/>
        </p:nvSpPr>
        <p:spPr>
          <a:xfrm>
            <a:off x="685800" y="434975"/>
            <a:ext cx="7772400" cy="1470025"/>
          </a:xfrm>
          <a:prstGeom prst="rect">
            <a:avLst/>
          </a:prstGeom>
        </p:spPr>
        <p:txBody>
          <a:bodyPr vert="horz" lIns="91440" tIns="45720" rIns="91440" bIns="45720" rtlCol="0" anchor="ctr">
            <a:norm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en-US" sz="4000" b="1" dirty="0" smtClean="0">
                <a:solidFill>
                  <a:schemeClr val="bg1"/>
                </a:solidFill>
                <a:latin typeface="Arial" pitchFamily="34" charset="0"/>
                <a:cs typeface="Arial" pitchFamily="34" charset="0"/>
              </a:rPr>
              <a:t>SAMPLE</a:t>
            </a:r>
            <a:endParaRPr lang="en-US" sz="4000" b="1"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54467007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600" dirty="0" smtClean="0">
                <a:solidFill>
                  <a:schemeClr val="bg1"/>
                </a:solidFill>
                <a:latin typeface="Arial" pitchFamily="34" charset="0"/>
                <a:cs typeface="Arial" pitchFamily="34" charset="0"/>
              </a:rPr>
              <a:t>8</a:t>
            </a:r>
            <a:r>
              <a:rPr lang="en-US" sz="3600" dirty="0" smtClean="0">
                <a:solidFill>
                  <a:schemeClr val="bg1"/>
                </a:solidFill>
                <a:latin typeface="Arial" pitchFamily="34" charset="0"/>
                <a:cs typeface="Arial" pitchFamily="34" charset="0"/>
              </a:rPr>
              <a:t>. The side length of base ABCD of a square pyramid is 6 units, and the maximum length among the remaining edges EA, EB, EC, ED is 8 units. What is the maximum possible volume of the square pyramid, in cubic units? Express your answer in simplest radical form.</a:t>
            </a:r>
            <a:endParaRPr lang="en-US" sz="36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20769429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r>
                      <m:rPr>
                        <m:nor/>
                      </m:rPr>
                      <a:rPr lang="en-US" sz="4000" b="0" i="0" smtClean="0">
                        <a:solidFill>
                          <a:schemeClr val="bg1"/>
                        </a:solidFill>
                        <a:latin typeface="Arial" panose="020B0604020202020204" pitchFamily="34" charset="0"/>
                        <a:cs typeface="Arial" panose="020B0604020202020204" pitchFamily="34" charset="0"/>
                      </a:rPr>
                      <m:t>12</m:t>
                    </m:r>
                    <m:rad>
                      <m:radPr>
                        <m:degHide m:val="on"/>
                        <m:ctrlPr>
                          <a:rPr lang="en-US" sz="4000" b="0" i="1" smtClean="0">
                            <a:solidFill>
                              <a:schemeClr val="bg1"/>
                            </a:solidFill>
                            <a:latin typeface="Cambria Math" panose="02040503050406030204" pitchFamily="18" charset="0"/>
                            <a:cs typeface="Arial" pitchFamily="34" charset="0"/>
                          </a:rPr>
                        </m:ctrlPr>
                      </m:radPr>
                      <m:deg/>
                      <m:e>
                        <m:r>
                          <m:rPr>
                            <m:nor/>
                          </m:rPr>
                          <a:rPr lang="en-US" sz="4000" b="0" i="0" smtClean="0">
                            <a:solidFill>
                              <a:schemeClr val="bg1"/>
                            </a:solidFill>
                            <a:latin typeface="Arial" panose="020B0604020202020204" pitchFamily="34" charset="0"/>
                            <a:cs typeface="Arial" panose="020B0604020202020204" pitchFamily="34" charset="0"/>
                          </a:rPr>
                          <m:t>46</m:t>
                        </m:r>
                      </m:e>
                    </m:rad>
                  </m:oMath>
                </a14:m>
                <a:r>
                  <a:rPr lang="en-US" sz="4000" dirty="0" smtClean="0">
                    <a:solidFill>
                      <a:schemeClr val="bg1"/>
                    </a:solidFill>
                    <a:latin typeface="Arial" pitchFamily="34" charset="0"/>
                    <a:cs typeface="Arial" pitchFamily="34" charset="0"/>
                  </a:rPr>
                  <a:t> (units</a:t>
                </a:r>
                <a:r>
                  <a:rPr lang="en-US" sz="4000" baseline="30000" dirty="0" smtClean="0">
                    <a:solidFill>
                      <a:schemeClr val="bg1"/>
                    </a:solidFill>
                    <a:latin typeface="Arial" pitchFamily="34" charset="0"/>
                    <a:cs typeface="Arial" pitchFamily="34" charset="0"/>
                  </a:rPr>
                  <a:t>3</a:t>
                </a:r>
                <a:r>
                  <a:rPr lang="en-US" sz="4000" dirty="0" smtClean="0">
                    <a:solidFill>
                      <a:schemeClr val="bg1"/>
                    </a:solidFill>
                    <a:latin typeface="Arial" pitchFamily="34" charset="0"/>
                    <a:cs typeface="Arial" pitchFamily="34" charset="0"/>
                  </a:rPr>
                  <a:t>)</a:t>
                </a:r>
                <a:endParaRPr lang="en-US" sz="4000"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3904568783"/>
      </p:ext>
    </p:extLst>
  </p:cSld>
  <p:clrMapOvr>
    <a:masterClrMapping/>
  </p:clrMapOvr>
  <p:transition spd="med">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a:solidFill>
                  <a:schemeClr val="bg1"/>
                </a:solidFill>
                <a:latin typeface="Arial" pitchFamily="34" charset="0"/>
                <a:cs typeface="Arial" pitchFamily="34" charset="0"/>
              </a:rPr>
              <a:t>9</a:t>
            </a:r>
            <a:r>
              <a:rPr lang="en-US" dirty="0" smtClean="0">
                <a:solidFill>
                  <a:schemeClr val="bg1"/>
                </a:solidFill>
                <a:latin typeface="Arial" pitchFamily="34" charset="0"/>
                <a:cs typeface="Arial" pitchFamily="34" charset="0"/>
              </a:rPr>
              <a:t>. What is the greatest positive integer </a:t>
            </a:r>
            <a:r>
              <a:rPr lang="en-US" i="1" dirty="0" smtClean="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 for which the base-10 representation of 2021</a:t>
            </a:r>
            <a:r>
              <a:rPr lang="en-US" i="1" baseline="-25000" dirty="0" smtClean="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 contains at most 3 digits?</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62369606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7</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804080474"/>
      </p:ext>
    </p:extLst>
  </p:cSld>
  <p:clrMapOvr>
    <a:masterClrMapping/>
  </p:clrMapOvr>
  <p:transition spd="med">
    <p:fad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10. How many non-congruent scalene triangles ABC with integer side lengths are there such that AB = 9, BC = 11, and angle ABC is acute?</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67078284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 (triangles)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167172583"/>
      </p:ext>
    </p:extLst>
  </p:cSld>
  <p:clrMapOvr>
    <a:masterClrMapping/>
  </p:clrMapOvr>
  <p:transition spd="med">
    <p:fade/>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11. Farmer Ethan has 152 ducks, 12 cats, and 520 roosters. If he can trade 12 ducks for a pig, at least how many more ducks will he need to obtain 15 pigs?</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22618944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28</a:t>
            </a:r>
            <a:r>
              <a:rPr lang="en-US" sz="4000" dirty="0" smtClean="0">
                <a:solidFill>
                  <a:schemeClr val="bg1"/>
                </a:solidFill>
                <a:latin typeface="Arial" pitchFamily="34" charset="0"/>
                <a:cs typeface="Arial" pitchFamily="34" charset="0"/>
              </a:rPr>
              <a:t> (ducks)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543596282"/>
      </p:ext>
    </p:extLst>
  </p:cSld>
  <p:clrMapOvr>
    <a:masterClrMapping/>
  </p:clrMapOvr>
  <p:transition spd="med">
    <p:fade/>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1447800"/>
            <a:ext cx="7772400" cy="1470025"/>
          </a:xfrm>
        </p:spPr>
        <p:txBody>
          <a:bodyPr>
            <a:noAutofit/>
          </a:bodyPr>
          <a:lstStyle/>
          <a:p>
            <a:pPr algn="l"/>
            <a:r>
              <a:rPr lang="en-US" sz="2800" dirty="0" smtClean="0">
                <a:solidFill>
                  <a:schemeClr val="bg1"/>
                </a:solidFill>
                <a:latin typeface="Arial" pitchFamily="34" charset="0"/>
                <a:cs typeface="Arial" pitchFamily="34" charset="0"/>
              </a:rPr>
              <a:t>12. </a:t>
            </a:r>
            <a:r>
              <a:rPr lang="en-US" sz="2800" dirty="0" smtClean="0">
                <a:solidFill>
                  <a:schemeClr val="bg1"/>
                </a:solidFill>
                <a:latin typeface="Arial" pitchFamily="34" charset="0"/>
                <a:cs typeface="Arial" pitchFamily="34" charset="0"/>
              </a:rPr>
              <a:t>The figure shown below is a semicircle with diameter 1 unit, where instead of having a straight line, it has 10 equal perforations, each in the shape of a semicircle. What is the perimeter of the figure, in units? Express your answer in terms of </a:t>
            </a:r>
            <a:r>
              <a:rPr lang="el-GR" sz="2800" dirty="0" smtClean="0">
                <a:solidFill>
                  <a:schemeClr val="bg1"/>
                </a:solidFill>
                <a:latin typeface="Arial" pitchFamily="34" charset="0"/>
                <a:cs typeface="Arial" pitchFamily="34" charset="0"/>
              </a:rPr>
              <a:t>π</a:t>
            </a:r>
            <a:r>
              <a:rPr lang="en-US" sz="2800" dirty="0" smtClean="0">
                <a:solidFill>
                  <a:schemeClr val="bg1"/>
                </a:solidFill>
                <a:latin typeface="Arial" pitchFamily="34" charset="0"/>
                <a:cs typeface="Arial" pitchFamily="34" charset="0"/>
              </a:rPr>
              <a:t>.</a:t>
            </a:r>
            <a:endParaRPr lang="en-US" sz="28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grpSp>
        <p:nvGrpSpPr>
          <p:cNvPr id="55" name="Group 54"/>
          <p:cNvGrpSpPr/>
          <p:nvPr/>
        </p:nvGrpSpPr>
        <p:grpSpPr>
          <a:xfrm>
            <a:off x="2057400" y="3962400"/>
            <a:ext cx="5029200" cy="4572000"/>
            <a:chOff x="2286000" y="3505200"/>
            <a:chExt cx="5029200" cy="4572000"/>
          </a:xfrm>
        </p:grpSpPr>
        <p:sp>
          <p:nvSpPr>
            <p:cNvPr id="2" name="Pie 1"/>
            <p:cNvSpPr/>
            <p:nvPr/>
          </p:nvSpPr>
          <p:spPr>
            <a:xfrm rot="10800000">
              <a:off x="2514600" y="3505200"/>
              <a:ext cx="4572000" cy="45720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89" name="Pie 388"/>
            <p:cNvSpPr/>
            <p:nvPr/>
          </p:nvSpPr>
          <p:spPr>
            <a:xfrm rot="10800000">
              <a:off x="2514600" y="5562599"/>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390" name="Pie 389"/>
            <p:cNvSpPr/>
            <p:nvPr/>
          </p:nvSpPr>
          <p:spPr>
            <a:xfrm rot="10800000">
              <a:off x="2971799" y="5562600"/>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0" name="Pie 729"/>
            <p:cNvSpPr/>
            <p:nvPr/>
          </p:nvSpPr>
          <p:spPr>
            <a:xfrm rot="10800000">
              <a:off x="3429000" y="5562600"/>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1" name="Pie 730"/>
            <p:cNvSpPr/>
            <p:nvPr/>
          </p:nvSpPr>
          <p:spPr>
            <a:xfrm rot="10800000">
              <a:off x="3886199" y="5562601"/>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2" name="Pie 731"/>
            <p:cNvSpPr/>
            <p:nvPr/>
          </p:nvSpPr>
          <p:spPr>
            <a:xfrm rot="10800000">
              <a:off x="4343401" y="5562600"/>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3" name="Pie 732"/>
            <p:cNvSpPr/>
            <p:nvPr/>
          </p:nvSpPr>
          <p:spPr>
            <a:xfrm rot="10800000">
              <a:off x="4800600" y="5562601"/>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4" name="Pie 733"/>
            <p:cNvSpPr/>
            <p:nvPr/>
          </p:nvSpPr>
          <p:spPr>
            <a:xfrm rot="10800000">
              <a:off x="5257801" y="5562598"/>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5" name="Pie 734"/>
            <p:cNvSpPr/>
            <p:nvPr/>
          </p:nvSpPr>
          <p:spPr>
            <a:xfrm rot="10800000">
              <a:off x="5715000" y="5562599"/>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6" name="Pie 735"/>
            <p:cNvSpPr/>
            <p:nvPr/>
          </p:nvSpPr>
          <p:spPr>
            <a:xfrm rot="10800000">
              <a:off x="6172200" y="5562600"/>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sp>
          <p:nvSpPr>
            <p:cNvPr id="737" name="Pie 736"/>
            <p:cNvSpPr/>
            <p:nvPr/>
          </p:nvSpPr>
          <p:spPr>
            <a:xfrm rot="10800000">
              <a:off x="6629399" y="5562601"/>
              <a:ext cx="457201" cy="457200"/>
            </a:xfrm>
            <a:prstGeom prst="pie">
              <a:avLst>
                <a:gd name="adj1" fmla="val 0"/>
                <a:gd name="adj2" fmla="val 10800000"/>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solidFill>
              </a:endParaRPr>
            </a:p>
          </p:txBody>
        </p:sp>
        <p:cxnSp>
          <p:nvCxnSpPr>
            <p:cNvPr id="52" name="Straight Connector 51"/>
            <p:cNvCxnSpPr>
              <a:stCxn id="681" idx="0"/>
              <a:endCxn id="604" idx="2"/>
            </p:cNvCxnSpPr>
            <p:nvPr/>
          </p:nvCxnSpPr>
          <p:spPr>
            <a:xfrm>
              <a:off x="2286000" y="5791200"/>
              <a:ext cx="5029200" cy="0"/>
            </a:xfrm>
            <a:prstGeom prst="line">
              <a:avLst/>
            </a:prstGeom>
            <a:ln w="38100">
              <a:solidFill>
                <a:srgbClr val="00003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7141589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l-GR" sz="4000" dirty="0" smtClean="0">
                <a:solidFill>
                  <a:schemeClr val="bg1"/>
                </a:solidFill>
                <a:latin typeface="Arial" pitchFamily="34" charset="0"/>
                <a:cs typeface="Arial" pitchFamily="34" charset="0"/>
              </a:rPr>
              <a:t>π</a:t>
            </a:r>
            <a:r>
              <a:rPr lang="en-US" sz="4000" dirty="0" smtClean="0">
                <a:solidFill>
                  <a:schemeClr val="bg1"/>
                </a:solidFill>
                <a:latin typeface="Arial" pitchFamily="34" charset="0"/>
                <a:cs typeface="Arial" pitchFamily="34" charset="0"/>
              </a:rPr>
              <a:t> (units)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881895250"/>
      </p:ext>
    </p:extLst>
  </p:cSld>
  <p:clrMapOvr>
    <a:masterClrMapping/>
  </p:clrMapOvr>
  <p:transition spd="med">
    <p:fad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4" name="Group 4"/>
          <p:cNvGrpSpPr/>
          <p:nvPr/>
        </p:nvGrpSpPr>
        <p:grpSpPr>
          <a:xfrm>
            <a:off x="-228600" y="-152400"/>
            <a:ext cx="9601200" cy="7315200"/>
            <a:chOff x="-228600" y="-152400"/>
            <a:chExt cx="9601200" cy="7315200"/>
          </a:xfrm>
        </p:grpSpPr>
        <p:grpSp>
          <p:nvGrpSpPr>
            <p:cNvPr id="345" name="Group 644"/>
            <p:cNvGrpSpPr/>
            <p:nvPr/>
          </p:nvGrpSpPr>
          <p:grpSpPr>
            <a:xfrm>
              <a:off x="-228600" y="-152400"/>
              <a:ext cx="9601200" cy="7315200"/>
              <a:chOff x="-228600" y="-152400"/>
              <a:chExt cx="9601200" cy="7315200"/>
            </a:xfrm>
          </p:grpSpPr>
          <p:sp>
            <p:nvSpPr>
              <p:cNvPr id="413" name="Rectangle 412"/>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6" name="Group 717"/>
            <p:cNvGrpSpPr/>
            <p:nvPr/>
          </p:nvGrpSpPr>
          <p:grpSpPr>
            <a:xfrm>
              <a:off x="2057400" y="304800"/>
              <a:ext cx="5029200" cy="2743200"/>
              <a:chOff x="2057400" y="304800"/>
              <a:chExt cx="5029200" cy="2743200"/>
            </a:xfrm>
          </p:grpSpPr>
          <p:sp>
            <p:nvSpPr>
              <p:cNvPr id="347" name="Rectangle 346"/>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a:solidFill>
                  <a:schemeClr val="bg1"/>
                </a:solidFill>
                <a:latin typeface="Arial" pitchFamily="34" charset="0"/>
                <a:cs typeface="Arial" pitchFamily="34" charset="0"/>
              </a:rPr>
              <a:t>1,992,473,029</a:t>
            </a:r>
            <a:endParaRPr lang="en-US" sz="4000" dirty="0">
              <a:solidFill>
                <a:schemeClr val="bg1"/>
              </a:solidFill>
              <a:latin typeface="Arial" pitchFamily="34" charset="0"/>
              <a:cs typeface="Arial" pitchFamily="34" charset="0"/>
            </a:endParaRPr>
          </a:p>
        </p:txBody>
      </p:sp>
      <p:sp>
        <p:nvSpPr>
          <p:cNvPr id="343" name="Title 4"/>
          <p:cNvSpPr txBox="1">
            <a:spLocks/>
          </p:cNvSpPr>
          <p:nvPr/>
        </p:nvSpPr>
        <p:spPr>
          <a:xfrm>
            <a:off x="685800" y="434975"/>
            <a:ext cx="7772400" cy="1470025"/>
          </a:xfrm>
          <a:prstGeom prst="rect">
            <a:avLst/>
          </a:prstGeom>
        </p:spPr>
        <p:txBody>
          <a:bodyPr vert="horz" lIns="91440" tIns="45720" rIns="91440" bIns="45720" rtlCol="0" anchor="ctr">
            <a:norm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r>
              <a:rPr lang="en-US" sz="4000" b="1" dirty="0" smtClean="0">
                <a:solidFill>
                  <a:schemeClr val="bg1"/>
                </a:solidFill>
                <a:latin typeface="Arial" pitchFamily="34" charset="0"/>
                <a:cs typeface="Arial" pitchFamily="34" charset="0"/>
              </a:rPr>
              <a:t>SAMPLE</a:t>
            </a:r>
            <a:endParaRPr lang="en-US" sz="4000" b="1"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155998647"/>
      </p:ext>
    </p:extLst>
  </p:cSld>
  <p:clrMapOvr>
    <a:masterClrMapping/>
  </p:clrMapOvr>
  <p:transition spd="med">
    <p:fade/>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13</a:t>
            </a:r>
            <a:r>
              <a:rPr lang="en-US" dirty="0" smtClean="0">
                <a:solidFill>
                  <a:schemeClr val="bg1"/>
                </a:solidFill>
                <a:latin typeface="Arial" pitchFamily="34" charset="0"/>
                <a:cs typeface="Arial" pitchFamily="34" charset="0"/>
              </a:rPr>
              <a:t>. Philip flips a weighted coin that flips heads with probability </a:t>
            </a:r>
            <a:r>
              <a:rPr lang="en-US" i="1" dirty="0" smtClean="0">
                <a:solidFill>
                  <a:schemeClr val="bg1"/>
                </a:solidFill>
                <a:latin typeface="Arial" pitchFamily="34" charset="0"/>
                <a:cs typeface="Arial" pitchFamily="34" charset="0"/>
              </a:rPr>
              <a:t>f</a:t>
            </a:r>
            <a:r>
              <a:rPr lang="en-US" dirty="0" smtClean="0">
                <a:solidFill>
                  <a:schemeClr val="bg1"/>
                </a:solidFill>
                <a:latin typeface="Arial" pitchFamily="34" charset="0"/>
                <a:cs typeface="Arial" pitchFamily="34" charset="0"/>
              </a:rPr>
              <a:t>. If the expected number of Philip’s flips which flip heads in 44 flips is 5</a:t>
            </a:r>
            <a:r>
              <a:rPr lang="en-US" i="1" dirty="0" smtClean="0">
                <a:solidFill>
                  <a:schemeClr val="bg1"/>
                </a:solidFill>
                <a:latin typeface="Arial" pitchFamily="34" charset="0"/>
                <a:cs typeface="Arial" pitchFamily="34" charset="0"/>
              </a:rPr>
              <a:t>f</a:t>
            </a:r>
            <a:r>
              <a:rPr lang="en-US" dirty="0" smtClean="0">
                <a:solidFill>
                  <a:schemeClr val="bg1"/>
                </a:solidFill>
                <a:latin typeface="Arial" pitchFamily="34" charset="0"/>
                <a:cs typeface="Arial" pitchFamily="34" charset="0"/>
              </a:rPr>
              <a:t> + 5, find </a:t>
            </a:r>
            <a:r>
              <a:rPr lang="en-US" i="1" dirty="0" smtClean="0">
                <a:solidFill>
                  <a:schemeClr val="bg1"/>
                </a:solidFill>
                <a:latin typeface="Arial" pitchFamily="34" charset="0"/>
                <a:cs typeface="Arial" pitchFamily="34" charset="0"/>
              </a:rPr>
              <a:t>f</a:t>
            </a:r>
            <a:r>
              <a:rPr lang="en-US" dirty="0" smtClean="0">
                <a:solidFill>
                  <a:schemeClr val="bg1"/>
                </a:solidFill>
                <a:latin typeface="Arial" pitchFamily="34" charset="0"/>
                <a:cs typeface="Arial" pitchFamily="34" charset="0"/>
              </a:rPr>
              <a:t>. Express your answer as a common fraction.</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98557895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Cambria Math" panose="02040503050406030204" pitchFamily="18" charset="0"/>
                            <a:cs typeface="Arial" pitchFamily="34" charset="0"/>
                          </a:rPr>
                          <m:t> </m:t>
                        </m:r>
                        <m:r>
                          <m:rPr>
                            <m:nor/>
                          </m:rPr>
                          <a:rPr lang="en-US" sz="4000" b="0" i="0" smtClean="0">
                            <a:solidFill>
                              <a:schemeClr val="bg1"/>
                            </a:solidFill>
                            <a:latin typeface="Arial" panose="020B0604020202020204" pitchFamily="34" charset="0"/>
                            <a:cs typeface="Arial" panose="020B0604020202020204" pitchFamily="34" charset="0"/>
                          </a:rPr>
                          <m:t>5 </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105401" y="3379788"/>
            <a:ext cx="914400"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39</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208281176"/>
      </p:ext>
    </p:extLst>
  </p:cSld>
  <p:clrMapOvr>
    <a:masterClrMapping/>
  </p:clrMapOvr>
  <p:transition spd="med">
    <p:fade/>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4000" dirty="0" smtClean="0">
                <a:solidFill>
                  <a:schemeClr val="bg1"/>
                </a:solidFill>
                <a:latin typeface="Arial" pitchFamily="34" charset="0"/>
                <a:cs typeface="Arial" pitchFamily="34" charset="0"/>
              </a:rPr>
              <a:t>14. Let </a:t>
            </a:r>
            <a:r>
              <a:rPr lang="en-US" sz="4000" i="1" dirty="0" smtClean="0">
                <a:solidFill>
                  <a:schemeClr val="bg1"/>
                </a:solidFill>
                <a:latin typeface="Arial" pitchFamily="34" charset="0"/>
                <a:cs typeface="Arial" pitchFamily="34" charset="0"/>
              </a:rPr>
              <a:t>n</a:t>
            </a:r>
            <a:r>
              <a:rPr lang="en-US" sz="4000" dirty="0" smtClean="0">
                <a:solidFill>
                  <a:schemeClr val="bg1"/>
                </a:solidFill>
                <a:latin typeface="Arial" pitchFamily="34" charset="0"/>
                <a:cs typeface="Arial" pitchFamily="34" charset="0"/>
              </a:rPr>
              <a:t> be a random two-digit positive integer, let </a:t>
            </a:r>
            <a:r>
              <a:rPr lang="en-US" sz="4000" i="1" dirty="0" smtClean="0">
                <a:solidFill>
                  <a:schemeClr val="bg1"/>
                </a:solidFill>
                <a:latin typeface="Arial" pitchFamily="34" charset="0"/>
                <a:cs typeface="Arial" pitchFamily="34" charset="0"/>
              </a:rPr>
              <a:t>u</a:t>
            </a:r>
            <a:r>
              <a:rPr lang="en-US" sz="4000" dirty="0" smtClean="0">
                <a:solidFill>
                  <a:schemeClr val="bg1"/>
                </a:solidFill>
                <a:latin typeface="Arial" pitchFamily="34" charset="0"/>
                <a:cs typeface="Arial" pitchFamily="34" charset="0"/>
              </a:rPr>
              <a:t> be the sum of the digits of </a:t>
            </a:r>
            <a:r>
              <a:rPr lang="en-US" sz="4000" i="1" dirty="0" smtClean="0">
                <a:solidFill>
                  <a:schemeClr val="bg1"/>
                </a:solidFill>
                <a:latin typeface="Arial" pitchFamily="34" charset="0"/>
                <a:cs typeface="Arial" pitchFamily="34" charset="0"/>
              </a:rPr>
              <a:t>n</a:t>
            </a:r>
            <a:r>
              <a:rPr lang="en-US" sz="4000" dirty="0" smtClean="0">
                <a:solidFill>
                  <a:schemeClr val="bg1"/>
                </a:solidFill>
                <a:latin typeface="Arial" pitchFamily="34" charset="0"/>
                <a:cs typeface="Arial" pitchFamily="34" charset="0"/>
              </a:rPr>
              <a:t>, and let </a:t>
            </a:r>
            <a:r>
              <a:rPr lang="en-US" sz="4000" i="1" dirty="0" smtClean="0">
                <a:solidFill>
                  <a:schemeClr val="bg1"/>
                </a:solidFill>
                <a:latin typeface="Arial" pitchFamily="34" charset="0"/>
                <a:cs typeface="Arial" pitchFamily="34" charset="0"/>
              </a:rPr>
              <a:t>t</a:t>
            </a:r>
            <a:r>
              <a:rPr lang="en-US" sz="4000" dirty="0" smtClean="0">
                <a:solidFill>
                  <a:schemeClr val="bg1"/>
                </a:solidFill>
                <a:latin typeface="Arial" pitchFamily="34" charset="0"/>
                <a:cs typeface="Arial" pitchFamily="34" charset="0"/>
              </a:rPr>
              <a:t> = </a:t>
            </a:r>
            <a:r>
              <a:rPr lang="en-US" sz="4000" i="1" dirty="0" smtClean="0">
                <a:solidFill>
                  <a:schemeClr val="bg1"/>
                </a:solidFill>
                <a:latin typeface="Arial" pitchFamily="34" charset="0"/>
                <a:cs typeface="Arial" pitchFamily="34" charset="0"/>
              </a:rPr>
              <a:t>n</a:t>
            </a:r>
            <a:r>
              <a:rPr lang="en-US" sz="4000" dirty="0" smtClean="0">
                <a:solidFill>
                  <a:schemeClr val="bg1"/>
                </a:solidFill>
                <a:latin typeface="Arial" pitchFamily="34" charset="0"/>
                <a:cs typeface="Arial" pitchFamily="34" charset="0"/>
              </a:rPr>
              <a:t> + </a:t>
            </a:r>
            <a:r>
              <a:rPr lang="en-US" sz="4000" i="1" dirty="0" smtClean="0">
                <a:solidFill>
                  <a:schemeClr val="bg1"/>
                </a:solidFill>
                <a:latin typeface="Arial" pitchFamily="34" charset="0"/>
                <a:cs typeface="Arial" pitchFamily="34" charset="0"/>
              </a:rPr>
              <a:t>u</a:t>
            </a:r>
            <a:r>
              <a:rPr lang="en-US" sz="4000" dirty="0" smtClean="0">
                <a:solidFill>
                  <a:schemeClr val="bg1"/>
                </a:solidFill>
                <a:latin typeface="Arial" pitchFamily="34" charset="0"/>
                <a:cs typeface="Arial" pitchFamily="34" charset="0"/>
              </a:rPr>
              <a:t>. What is the probability that </a:t>
            </a:r>
            <a:r>
              <a:rPr lang="en-US" sz="4000" i="1" dirty="0" smtClean="0">
                <a:solidFill>
                  <a:schemeClr val="bg1"/>
                </a:solidFill>
                <a:latin typeface="Arial" pitchFamily="34" charset="0"/>
                <a:cs typeface="Arial" pitchFamily="34" charset="0"/>
              </a:rPr>
              <a:t>t</a:t>
            </a:r>
            <a:r>
              <a:rPr lang="en-US" sz="4000" dirty="0" smtClean="0">
                <a:solidFill>
                  <a:schemeClr val="bg1"/>
                </a:solidFill>
                <a:latin typeface="Arial" pitchFamily="34" charset="0"/>
                <a:cs typeface="Arial" pitchFamily="34" charset="0"/>
              </a:rPr>
              <a:t> is divisible by 7? Express your answer as a common fraction.</a:t>
            </a:r>
            <a:endParaRPr lang="en-US" sz="40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13763967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Cambria Math" panose="02040503050406030204" pitchFamily="18" charset="0"/>
                            <a:cs typeface="Arial" pitchFamily="34" charset="0"/>
                          </a:rPr>
                          <m:t> </m:t>
                        </m:r>
                        <m:r>
                          <m:rPr>
                            <m:nor/>
                          </m:rPr>
                          <a:rPr lang="en-US" sz="4000" b="0" i="0" smtClean="0">
                            <a:solidFill>
                              <a:schemeClr val="bg1"/>
                            </a:solidFill>
                            <a:latin typeface="Arial" panose="020B0604020202020204" pitchFamily="34" charset="0"/>
                            <a:cs typeface="Arial" panose="020B0604020202020204" pitchFamily="34" charset="0"/>
                          </a:rPr>
                          <m:t>2 </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105400" y="3379788"/>
            <a:ext cx="838199"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15</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1324360"/>
      </p:ext>
    </p:extLst>
  </p:cSld>
  <p:clrMapOvr>
    <a:masterClrMapping/>
  </p:clrMapOvr>
  <p:transition spd="med">
    <p:fade/>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1447800"/>
            <a:ext cx="7772400" cy="1470025"/>
          </a:xfrm>
        </p:spPr>
        <p:txBody>
          <a:bodyPr>
            <a:noAutofit/>
          </a:bodyPr>
          <a:lstStyle/>
          <a:p>
            <a:pPr algn="l"/>
            <a:r>
              <a:rPr lang="en-US" sz="2500" dirty="0" smtClean="0">
                <a:solidFill>
                  <a:schemeClr val="bg1"/>
                </a:solidFill>
                <a:latin typeface="Arial" pitchFamily="34" charset="0"/>
                <a:cs typeface="Arial" pitchFamily="34" charset="0"/>
              </a:rPr>
              <a:t>15. </a:t>
            </a:r>
            <a:r>
              <a:rPr lang="en-US" sz="2500" dirty="0" err="1" smtClean="0">
                <a:solidFill>
                  <a:schemeClr val="bg1"/>
                </a:solidFill>
                <a:latin typeface="Arial" pitchFamily="34" charset="0"/>
                <a:cs typeface="Arial" pitchFamily="34" charset="0"/>
              </a:rPr>
              <a:t>Joebob</a:t>
            </a:r>
            <a:r>
              <a:rPr lang="en-US" sz="2500" dirty="0" smtClean="0">
                <a:solidFill>
                  <a:schemeClr val="bg1"/>
                </a:solidFill>
                <a:latin typeface="Arial" pitchFamily="34" charset="0"/>
                <a:cs typeface="Arial" pitchFamily="34" charset="0"/>
              </a:rPr>
              <a:t> the ant is visiting his friend </a:t>
            </a:r>
            <a:r>
              <a:rPr lang="en-US" sz="2500" dirty="0" err="1" smtClean="0">
                <a:solidFill>
                  <a:schemeClr val="bg1"/>
                </a:solidFill>
                <a:latin typeface="Arial" pitchFamily="34" charset="0"/>
                <a:cs typeface="Arial" pitchFamily="34" charset="0"/>
              </a:rPr>
              <a:t>Bobjoe</a:t>
            </a:r>
            <a:r>
              <a:rPr lang="en-US" sz="2500" dirty="0" smtClean="0">
                <a:solidFill>
                  <a:schemeClr val="bg1"/>
                </a:solidFill>
                <a:latin typeface="Arial" pitchFamily="34" charset="0"/>
                <a:cs typeface="Arial" pitchFamily="34" charset="0"/>
              </a:rPr>
              <a:t> on the coordinate plane. </a:t>
            </a:r>
            <a:r>
              <a:rPr lang="en-US" sz="2500" dirty="0" err="1" smtClean="0">
                <a:solidFill>
                  <a:schemeClr val="bg1"/>
                </a:solidFill>
                <a:latin typeface="Arial" pitchFamily="34" charset="0"/>
                <a:cs typeface="Arial" pitchFamily="34" charset="0"/>
              </a:rPr>
              <a:t>Joebob</a:t>
            </a:r>
            <a:r>
              <a:rPr lang="en-US" sz="2500" dirty="0" smtClean="0">
                <a:solidFill>
                  <a:schemeClr val="bg1"/>
                </a:solidFill>
                <a:latin typeface="Arial" pitchFamily="34" charset="0"/>
                <a:cs typeface="Arial" pitchFamily="34" charset="0"/>
              </a:rPr>
              <a:t> starts at the origin facing north, and </a:t>
            </a:r>
            <a:r>
              <a:rPr lang="en-US" sz="2500" dirty="0" err="1" smtClean="0">
                <a:solidFill>
                  <a:schemeClr val="bg1"/>
                </a:solidFill>
                <a:latin typeface="Arial" pitchFamily="34" charset="0"/>
                <a:cs typeface="Arial" pitchFamily="34" charset="0"/>
              </a:rPr>
              <a:t>Bobjoe</a:t>
            </a:r>
            <a:r>
              <a:rPr lang="en-US" sz="2500" dirty="0" smtClean="0">
                <a:solidFill>
                  <a:schemeClr val="bg1"/>
                </a:solidFill>
                <a:latin typeface="Arial" pitchFamily="34" charset="0"/>
                <a:cs typeface="Arial" pitchFamily="34" charset="0"/>
              </a:rPr>
              <a:t> is waiting at the point (3, 3). Every minute, </a:t>
            </a:r>
            <a:r>
              <a:rPr lang="en-US" sz="2500" dirty="0" err="1" smtClean="0">
                <a:solidFill>
                  <a:schemeClr val="bg1"/>
                </a:solidFill>
                <a:latin typeface="Arial" pitchFamily="34" charset="0"/>
                <a:cs typeface="Arial" pitchFamily="34" charset="0"/>
              </a:rPr>
              <a:t>Joebob</a:t>
            </a:r>
            <a:r>
              <a:rPr lang="en-US" sz="2500" dirty="0" smtClean="0">
                <a:solidFill>
                  <a:schemeClr val="bg1"/>
                </a:solidFill>
                <a:latin typeface="Arial" pitchFamily="34" charset="0"/>
                <a:cs typeface="Arial" pitchFamily="34" charset="0"/>
              </a:rPr>
              <a:t> can choose to either walk forward one unit or turn left 90°. If </a:t>
            </a:r>
            <a:r>
              <a:rPr lang="en-US" sz="2500" dirty="0" err="1" smtClean="0">
                <a:solidFill>
                  <a:schemeClr val="bg1"/>
                </a:solidFill>
                <a:latin typeface="Arial" pitchFamily="34" charset="0"/>
                <a:cs typeface="Arial" pitchFamily="34" charset="0"/>
              </a:rPr>
              <a:t>Joebob</a:t>
            </a:r>
            <a:r>
              <a:rPr lang="en-US" sz="2500" dirty="0" smtClean="0">
                <a:solidFill>
                  <a:schemeClr val="bg1"/>
                </a:solidFill>
                <a:latin typeface="Arial" pitchFamily="34" charset="0"/>
                <a:cs typeface="Arial" pitchFamily="34" charset="0"/>
              </a:rPr>
              <a:t> must reach </a:t>
            </a:r>
            <a:r>
              <a:rPr lang="en-US" sz="2500" dirty="0" err="1" smtClean="0">
                <a:solidFill>
                  <a:schemeClr val="bg1"/>
                </a:solidFill>
                <a:latin typeface="Arial" pitchFamily="34" charset="0"/>
                <a:cs typeface="Arial" pitchFamily="34" charset="0"/>
              </a:rPr>
              <a:t>Bobjoe</a:t>
            </a:r>
            <a:r>
              <a:rPr lang="en-US" sz="2500" dirty="0" smtClean="0">
                <a:solidFill>
                  <a:schemeClr val="bg1"/>
                </a:solidFill>
                <a:latin typeface="Arial" pitchFamily="34" charset="0"/>
                <a:cs typeface="Arial" pitchFamily="34" charset="0"/>
              </a:rPr>
              <a:t> by the end of 10 minutes, how many possible sequences of choices are there for </a:t>
            </a:r>
            <a:r>
              <a:rPr lang="en-US" sz="2500" dirty="0" err="1" smtClean="0">
                <a:solidFill>
                  <a:schemeClr val="bg1"/>
                </a:solidFill>
                <a:latin typeface="Arial" pitchFamily="34" charset="0"/>
                <a:cs typeface="Arial" pitchFamily="34" charset="0"/>
              </a:rPr>
              <a:t>Joebob</a:t>
            </a:r>
            <a:r>
              <a:rPr lang="en-US" sz="2500" dirty="0" smtClean="0">
                <a:solidFill>
                  <a:schemeClr val="bg1"/>
                </a:solidFill>
                <a:latin typeface="Arial" pitchFamily="34" charset="0"/>
                <a:cs typeface="Arial" pitchFamily="34" charset="0"/>
              </a:rPr>
              <a:t> to reach </a:t>
            </a:r>
            <a:r>
              <a:rPr lang="en-US" sz="2500" dirty="0" err="1" smtClean="0">
                <a:solidFill>
                  <a:schemeClr val="bg1"/>
                </a:solidFill>
                <a:latin typeface="Arial" pitchFamily="34" charset="0"/>
                <a:cs typeface="Arial" pitchFamily="34" charset="0"/>
              </a:rPr>
              <a:t>Bobjoe</a:t>
            </a:r>
            <a:r>
              <a:rPr lang="en-US" sz="2500" dirty="0" smtClean="0">
                <a:solidFill>
                  <a:schemeClr val="bg1"/>
                </a:solidFill>
                <a:latin typeface="Arial" pitchFamily="34" charset="0"/>
                <a:cs typeface="Arial" pitchFamily="34" charset="0"/>
              </a:rPr>
              <a:t> in time?</a:t>
            </a:r>
            <a:endParaRPr lang="en-US" sz="25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grpSp>
        <p:nvGrpSpPr>
          <p:cNvPr id="754" name="Group 753"/>
          <p:cNvGrpSpPr/>
          <p:nvPr/>
        </p:nvGrpSpPr>
        <p:grpSpPr>
          <a:xfrm>
            <a:off x="2514600" y="3505200"/>
            <a:ext cx="4114800" cy="2971800"/>
            <a:chOff x="2514600" y="3505200"/>
            <a:chExt cx="4114800" cy="2971800"/>
          </a:xfrm>
        </p:grpSpPr>
        <p:grpSp>
          <p:nvGrpSpPr>
            <p:cNvPr id="751" name="Group 750"/>
            <p:cNvGrpSpPr/>
            <p:nvPr/>
          </p:nvGrpSpPr>
          <p:grpSpPr>
            <a:xfrm>
              <a:off x="3429000" y="3835400"/>
              <a:ext cx="2286000" cy="2336800"/>
              <a:chOff x="3429000" y="3835400"/>
              <a:chExt cx="2286000" cy="2336800"/>
            </a:xfrm>
          </p:grpSpPr>
          <p:grpSp>
            <p:nvGrpSpPr>
              <p:cNvPr id="6" name="Group 5"/>
              <p:cNvGrpSpPr/>
              <p:nvPr/>
            </p:nvGrpSpPr>
            <p:grpSpPr>
              <a:xfrm>
                <a:off x="3505200" y="3886200"/>
                <a:ext cx="2133600" cy="2209800"/>
                <a:chOff x="3124200" y="3962400"/>
                <a:chExt cx="2743200" cy="2743200"/>
              </a:xfrm>
            </p:grpSpPr>
            <p:sp>
              <p:nvSpPr>
                <p:cNvPr id="3" name="Rectangle 2"/>
                <p:cNvSpPr/>
                <p:nvPr/>
              </p:nvSpPr>
              <p:spPr>
                <a:xfrm>
                  <a:off x="3124200" y="39624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4038600" y="39624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4953000" y="39624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3124200" y="48768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4038600" y="48768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4953000" y="48768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3124200" y="57912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4038600" y="57912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4953000" y="5791200"/>
                  <a:ext cx="914400" cy="91440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Oval 52"/>
              <p:cNvSpPr/>
              <p:nvPr/>
            </p:nvSpPr>
            <p:spPr>
              <a:xfrm>
                <a:off x="3429000" y="6045200"/>
                <a:ext cx="127000" cy="127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Oval 745"/>
              <p:cNvSpPr/>
              <p:nvPr/>
            </p:nvSpPr>
            <p:spPr>
              <a:xfrm>
                <a:off x="5588000" y="3835400"/>
                <a:ext cx="127000" cy="127000"/>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1" name="Straight Arrow Connector 60"/>
              <p:cNvCxnSpPr/>
              <p:nvPr/>
            </p:nvCxnSpPr>
            <p:spPr>
              <a:xfrm flipV="1">
                <a:off x="3505200" y="5588001"/>
                <a:ext cx="1" cy="355599"/>
              </a:xfrm>
              <a:prstGeom prst="straightConnector1">
                <a:avLst/>
              </a:prstGeom>
              <a:ln w="38100">
                <a:solidFill>
                  <a:schemeClr val="bg1"/>
                </a:solidFill>
                <a:tailEnd type="stealth" w="lg" len="lg"/>
              </a:ln>
            </p:spPr>
            <p:style>
              <a:lnRef idx="1">
                <a:schemeClr val="accent1"/>
              </a:lnRef>
              <a:fillRef idx="0">
                <a:schemeClr val="accent1"/>
              </a:fillRef>
              <a:effectRef idx="0">
                <a:schemeClr val="accent1"/>
              </a:effectRef>
              <a:fontRef idx="minor">
                <a:schemeClr val="tx1"/>
              </a:fontRef>
            </p:style>
          </p:cxnSp>
        </p:grpSp>
        <p:sp>
          <p:nvSpPr>
            <p:cNvPr id="752" name="Rectangle 751"/>
            <p:cNvSpPr/>
            <p:nvPr/>
          </p:nvSpPr>
          <p:spPr>
            <a:xfrm>
              <a:off x="2514600" y="6070599"/>
              <a:ext cx="965200" cy="4064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latin typeface="Arial" panose="020B0604020202020204" pitchFamily="34" charset="0"/>
                  <a:cs typeface="Arial" panose="020B0604020202020204" pitchFamily="34" charset="0"/>
                </a:rPr>
                <a:t>Joebob</a:t>
              </a:r>
              <a:endParaRPr lang="en-US" dirty="0">
                <a:latin typeface="Arial" panose="020B0604020202020204" pitchFamily="34" charset="0"/>
                <a:cs typeface="Arial" panose="020B0604020202020204" pitchFamily="34" charset="0"/>
              </a:endParaRPr>
            </a:p>
          </p:txBody>
        </p:sp>
        <p:sp>
          <p:nvSpPr>
            <p:cNvPr id="753" name="Rectangle 752"/>
            <p:cNvSpPr/>
            <p:nvPr/>
          </p:nvSpPr>
          <p:spPr>
            <a:xfrm>
              <a:off x="5715000" y="3505200"/>
              <a:ext cx="914400" cy="406401"/>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err="1" smtClean="0">
                  <a:latin typeface="Arial" panose="020B0604020202020204" pitchFamily="34" charset="0"/>
                  <a:cs typeface="Arial" panose="020B0604020202020204" pitchFamily="34" charset="0"/>
                </a:rPr>
                <a:t>Bobjoe</a:t>
              </a:r>
              <a:endParaRPr lang="en-US" dirty="0">
                <a:latin typeface="Arial" panose="020B0604020202020204" pitchFamily="34" charset="0"/>
                <a:cs typeface="Arial" panose="020B0604020202020204" pitchFamily="34" charset="0"/>
              </a:endParaRPr>
            </a:p>
          </p:txBody>
        </p:sp>
      </p:grpSp>
    </p:spTree>
    <p:extLst>
      <p:ext uri="{BB962C8B-B14F-4D97-AF65-F5344CB8AC3E}">
        <p14:creationId xmlns:p14="http://schemas.microsoft.com/office/powerpoint/2010/main" val="395513028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4</a:t>
            </a:r>
            <a:r>
              <a:rPr lang="en-US" sz="4000" dirty="0" smtClean="0">
                <a:solidFill>
                  <a:schemeClr val="bg1"/>
                </a:solidFill>
                <a:latin typeface="Arial" pitchFamily="34" charset="0"/>
                <a:cs typeface="Arial" pitchFamily="34" charset="0"/>
              </a:rPr>
              <a:t> (sequences)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624196727"/>
      </p:ext>
    </p:extLst>
  </p:cSld>
  <p:clrMapOvr>
    <a:masterClrMapping/>
  </p:clrMapOvr>
  <p:transition spd="med">
    <p:fade/>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16. What is the remainder when 123,456,789 is divided by 99?</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67118145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27</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351464315"/>
      </p:ext>
    </p:extLst>
  </p:cSld>
  <p:clrMapOvr>
    <a:masterClrMapping/>
  </p:clrMapOvr>
  <p:transition spd="med">
    <p:fade/>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17. A white 7 × 10 × 13 prism is dipped into red paint and then cut </a:t>
            </a:r>
            <a:r>
              <a:rPr lang="en-US" dirty="0">
                <a:solidFill>
                  <a:schemeClr val="bg1"/>
                </a:solidFill>
                <a:latin typeface="Arial" pitchFamily="34" charset="0"/>
                <a:cs typeface="Arial" pitchFamily="34" charset="0"/>
              </a:rPr>
              <a:t>into </a:t>
            </a:r>
            <a:r>
              <a:rPr lang="en-US" dirty="0" smtClean="0">
                <a:solidFill>
                  <a:schemeClr val="bg1"/>
                </a:solidFill>
                <a:latin typeface="Arial" pitchFamily="34" charset="0"/>
                <a:cs typeface="Arial" pitchFamily="34" charset="0"/>
              </a:rPr>
              <a:t>1 </a:t>
            </a:r>
            <a:r>
              <a:rPr lang="en-US" dirty="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1 </a:t>
            </a:r>
            <a:r>
              <a:rPr lang="en-US" dirty="0">
                <a:solidFill>
                  <a:schemeClr val="bg1"/>
                </a:solidFill>
                <a:latin typeface="Arial" pitchFamily="34" charset="0"/>
                <a:cs typeface="Arial" pitchFamily="34" charset="0"/>
              </a:rPr>
              <a:t>× </a:t>
            </a:r>
            <a:r>
              <a:rPr lang="en-US" dirty="0" smtClean="0">
                <a:solidFill>
                  <a:schemeClr val="bg1"/>
                </a:solidFill>
                <a:latin typeface="Arial" pitchFamily="34" charset="0"/>
                <a:cs typeface="Arial" pitchFamily="34" charset="0"/>
              </a:rPr>
              <a:t>1 cubes. How many </a:t>
            </a:r>
            <a:r>
              <a:rPr lang="en-US" dirty="0">
                <a:solidFill>
                  <a:schemeClr val="bg1"/>
                </a:solidFill>
                <a:latin typeface="Arial" pitchFamily="34" charset="0"/>
                <a:cs typeface="Arial" pitchFamily="34" charset="0"/>
              </a:rPr>
              <a:t>1 × 1 × 1 </a:t>
            </a:r>
            <a:r>
              <a:rPr lang="en-US" dirty="0" smtClean="0">
                <a:solidFill>
                  <a:schemeClr val="bg1"/>
                </a:solidFill>
                <a:latin typeface="Arial" pitchFamily="34" charset="0"/>
                <a:cs typeface="Arial" pitchFamily="34" charset="0"/>
              </a:rPr>
              <a:t>cubes have at least one red face?</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239083214"/>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470 (cubes)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624382115"/>
      </p:ext>
    </p:extLst>
  </p:cSld>
  <p:clrMapOvr>
    <a:masterClrMapping/>
  </p:clrMapOvr>
  <p:transition spd="med">
    <p:fade/>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5" name="Group 644"/>
            <p:cNvGrpSpPr/>
            <p:nvPr/>
          </p:nvGrpSpPr>
          <p:grpSpPr>
            <a:xfrm>
              <a:off x="-228600" y="-152400"/>
              <a:ext cx="9601200" cy="7315200"/>
              <a:chOff x="-228600" y="-152400"/>
              <a:chExt cx="9601200" cy="7315200"/>
            </a:xfrm>
          </p:grpSpPr>
          <p:sp>
            <p:nvSpPr>
              <p:cNvPr id="749" name="Rectangle 748"/>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0" name="Rectangle 749"/>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1" name="Rectangle 750"/>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2" name="Rectangle 751"/>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3" name="Rectangle 752"/>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4" name="Rectangle 753"/>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5" name="Rectangle 754"/>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6" name="Rectangle 755"/>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7" name="Rectangle 756"/>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8" name="Rectangle 757"/>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59" name="Rectangle 758"/>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0" name="Rectangle 759"/>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1" name="Rectangle 760"/>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2" name="Rectangle 761"/>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3" name="Rectangle 762"/>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4" name="Rectangle 763"/>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5" name="Rectangle 764"/>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6" name="Rectangle 765"/>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7" name="Rectangle 766"/>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8" name="Rectangle 767"/>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69" name="Rectangle 768"/>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0" name="Rectangle 769"/>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1" name="Rectangle 770"/>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2" name="Rectangle 771"/>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3" name="Rectangle 772"/>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4" name="Rectangle 773"/>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5" name="Rectangle 774"/>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6" name="Rectangle 775"/>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7" name="Rectangle 776"/>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8" name="Rectangle 777"/>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79" name="Rectangle 778"/>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0" name="Rectangle 779"/>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1" name="Rectangle 780"/>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2" name="Rectangle 781"/>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3" name="Rectangle 782"/>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4" name="Rectangle 783"/>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5" name="Rectangle 784"/>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6" name="Rectangle 785"/>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7" name="Rectangle 786"/>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8" name="Rectangle 787"/>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89" name="Rectangle 788"/>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0" name="Rectangle 789"/>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1" name="Rectangle 790"/>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2" name="Rectangle 791"/>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3" name="Rectangle 792"/>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4" name="Rectangle 793"/>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5" name="Rectangle 794"/>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6" name="Rectangle 795"/>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7" name="Rectangle 796"/>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8" name="Rectangle 797"/>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99" name="Rectangle 798"/>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0" name="Rectangle 799"/>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1" name="Rectangle 800"/>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2" name="Rectangle 801"/>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3" name="Rectangle 802"/>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4" name="Rectangle 803"/>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5" name="Rectangle 804"/>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6" name="Rectangle 805"/>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7" name="Rectangle 806"/>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8" name="Rectangle 807"/>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09" name="Rectangle 808"/>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0" name="Rectangle 809"/>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1" name="Rectangle 810"/>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2" name="Rectangle 811"/>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3" name="Rectangle 812"/>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4" name="Rectangle 813"/>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5" name="Rectangle 814"/>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6" name="Rectangle 815"/>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7" name="Rectangle 816"/>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8" name="Rectangle 817"/>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19" name="Rectangle 818"/>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0" name="Rectangle 819"/>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1" name="Rectangle 820"/>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2" name="Rectangle 821"/>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3" name="Rectangle 822"/>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4" name="Rectangle 823"/>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5" name="Rectangle 82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6" name="Rectangle 825"/>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7" name="Rectangle 826"/>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8" name="Rectangle 827"/>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29" name="Rectangle 828"/>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0" name="Rectangle 829"/>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1" name="Rectangle 830"/>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2" name="Rectangle 831"/>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3" name="Rectangle 832"/>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4" name="Rectangle 833"/>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5" name="Rectangle 834"/>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6" name="Rectangle 835"/>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7" name="Rectangle 836"/>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8" name="Rectangle 837"/>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39" name="Rectangle 838"/>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0" name="Rectangle 839"/>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1" name="Rectangle 840"/>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2" name="Rectangle 841"/>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3" name="Rectangle 842"/>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4" name="Rectangle 843"/>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5" name="Rectangle 844"/>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6" name="Rectangle 845"/>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7" name="Rectangle 846"/>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8" name="Rectangle 847"/>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49" name="Rectangle 848"/>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0" name="Rectangle 849"/>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1" name="Rectangle 850"/>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2" name="Rectangle 851"/>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3" name="Rectangle 852"/>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4" name="Rectangle 853"/>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5" name="Rectangle 854"/>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6" name="Rectangle 855"/>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7" name="Rectangle 856"/>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8" name="Rectangle 857"/>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59" name="Rectangle 858"/>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0" name="Rectangle 859"/>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1" name="Rectangle 860"/>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2" name="Rectangle 861"/>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3" name="Rectangle 862"/>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4" name="Rectangle 86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5" name="Rectangle 864"/>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6" name="Rectangle 865"/>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7" name="Rectangle 866"/>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8" name="Rectangle 867"/>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69" name="Rectangle 868"/>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0" name="Rectangle 869"/>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1" name="Rectangle 870"/>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2" name="Rectangle 871"/>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3" name="Rectangle 872"/>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4" name="Rectangle 873"/>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5" name="Rectangle 874"/>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6" name="Rectangle 875"/>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7" name="Rectangle 876"/>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8" name="Rectangle 877"/>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79" name="Rectangle 878"/>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0" name="Rectangle 879"/>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1" name="Rectangle 880"/>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2" name="Rectangle 881"/>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3" name="Rectangle 882"/>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4" name="Rectangle 883"/>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5" name="Rectangle 884"/>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6" name="Rectangle 885"/>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7" name="Rectangle 886"/>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8" name="Rectangle 887"/>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89" name="Rectangle 888"/>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0" name="Rectangle 889"/>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1" name="Rectangle 890"/>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2" name="Rectangle 891"/>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3" name="Rectangle 892"/>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4" name="Rectangle 893"/>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5" name="Rectangle 894"/>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6" name="Rectangle 895"/>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7" name="Rectangle 896"/>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8" name="Rectangle 897"/>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899" name="Rectangle 898"/>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0" name="Rectangle 899"/>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1" name="Rectangle 900"/>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2" name="Rectangle 901"/>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3" name="Rectangle 902"/>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4" name="Rectangle 903"/>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5" name="Rectangle 904"/>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6" name="Rectangle 905"/>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7" name="Rectangle 906"/>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8" name="Rectangle 907"/>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09" name="Rectangle 908"/>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0" name="Rectangle 909"/>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1" name="Rectangle 910"/>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2" name="Rectangle 911"/>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3" name="Rectangle 912"/>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4" name="Rectangle 913"/>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5" name="Rectangle 914"/>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6" name="Rectangle 915"/>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7" name="Rectangle 916"/>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8" name="Rectangle 917"/>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19" name="Rectangle 918"/>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0" name="Rectangle 919"/>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1" name="Rectangle 920"/>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2" name="Rectangle 921"/>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3" name="Rectangle 922"/>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4" name="Rectangle 923"/>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5" name="Rectangle 924"/>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6" name="Rectangle 925"/>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7" name="Rectangle 926"/>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8" name="Rectangle 927"/>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29" name="Rectangle 928"/>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0" name="Rectangle 929"/>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1" name="Rectangle 930"/>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2" name="Rectangle 931"/>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3" name="Rectangle 932"/>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4" name="Rectangle 933"/>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5" name="Rectangle 934"/>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6" name="Rectangle 935"/>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7" name="Rectangle 936"/>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8" name="Rectangle 937"/>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39" name="Rectangle 938"/>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0" name="Rectangle 939"/>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1" name="Rectangle 940"/>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2" name="Rectangle 941"/>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3" name="Rectangle 942"/>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4" name="Rectangle 943"/>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5" name="Rectangle 944"/>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6" name="Rectangle 945"/>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7" name="Rectangle 946"/>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8" name="Rectangle 947"/>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49" name="Rectangle 948"/>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0" name="Rectangle 949"/>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1" name="Rectangle 950"/>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2" name="Rectangle 951"/>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3" name="Rectangle 952"/>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4" name="Rectangle 953"/>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5" name="Rectangle 954"/>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6" name="Rectangle 955"/>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7" name="Rectangle 956"/>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8" name="Rectangle 957"/>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59" name="Rectangle 958"/>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0" name="Rectangle 959"/>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1" name="Rectangle 960"/>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2" name="Rectangle 961"/>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3" name="Rectangle 962"/>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4" name="Rectangle 963"/>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5" name="Rectangle 964"/>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6" name="Rectangle 965"/>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7" name="Rectangle 966"/>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8" name="Rectangle 967"/>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69" name="Rectangle 968"/>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0" name="Rectangle 969"/>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1" name="Rectangle 970"/>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2" name="Rectangle 971"/>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3" name="Rectangle 972"/>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4" name="Rectangle 973"/>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5" name="Rectangle 974"/>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6" name="Rectangle 975"/>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7" name="Rectangle 976"/>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8" name="Rectangle 977"/>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79" name="Rectangle 978"/>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0" name="Rectangle 979"/>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1" name="Rectangle 980"/>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2" name="Rectangle 981"/>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3" name="Rectangle 982"/>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4" name="Rectangle 983"/>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5" name="Rectangle 984"/>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6" name="Rectangle 985"/>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7" name="Rectangle 986"/>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8" name="Rectangle 987"/>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89" name="Rectangle 988"/>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0" name="Rectangle 989"/>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1" name="Rectangle 990"/>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2" name="Rectangle 991"/>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3" name="Rectangle 992"/>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4" name="Rectangle 993"/>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5" name="Rectangle 994"/>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6" name="Rectangle 995"/>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7" name="Rectangle 996"/>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8" name="Rectangle 997"/>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999" name="Rectangle 998"/>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0" name="Rectangle 999"/>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1" name="Rectangle 1000"/>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2" name="Rectangle 1001"/>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3" name="Rectangle 1002"/>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4" name="Rectangle 100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5" name="Rectangle 1004"/>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6" name="Rectangle 1005"/>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7" name="Rectangle 1006"/>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8" name="Rectangle 100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09" name="Rectangle 1008"/>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0" name="Rectangle 1009"/>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1" name="Rectangle 1010"/>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2" name="Rectangle 1011"/>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3" name="Rectangle 1012"/>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4" name="Rectangle 1013"/>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5" name="Rectangle 1014"/>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6" name="Rectangle 1015"/>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7" name="Rectangle 1016"/>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1018" name="Rectangle 1017"/>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6" name="Group 717"/>
            <p:cNvGrpSpPr/>
            <p:nvPr/>
          </p:nvGrpSpPr>
          <p:grpSpPr>
            <a:xfrm>
              <a:off x="2057400" y="304800"/>
              <a:ext cx="5029200" cy="2743200"/>
              <a:chOff x="2057400" y="304800"/>
              <a:chExt cx="5029200" cy="2743200"/>
            </a:xfrm>
          </p:grpSpPr>
          <p:sp>
            <p:nvSpPr>
              <p:cNvPr id="347" name="Rectangle 346"/>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4" name="Rectangle 683"/>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5" name="Rectangle 684"/>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6" name="Rectangle 685"/>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7" name="Rectangle 686"/>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Rectangle 687"/>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Rectangle 688"/>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0" name="Rectangle 689"/>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1" name="Rectangle 690"/>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2" name="Rectangle 691"/>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Rectangle 692"/>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Rectangle 693"/>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5" name="Rectangle 694"/>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6" name="Rectangle 695"/>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7" name="Rectangle 696"/>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8" name="Rectangle 697"/>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9" name="Rectangle 698"/>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0" name="Rectangle 699"/>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1" name="Rectangle 700"/>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2" name="Rectangle 701"/>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3" name="Rectangle 702"/>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4" name="Rectangle 703"/>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5" name="Rectangle 704"/>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6" name="Rectangle 705"/>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7" name="Rectangle 706"/>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1" name="Rectangle 710"/>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3" name="Rectangle 712"/>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4" name="Rectangle 713"/>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5" name="Rectangle 714"/>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Rectangle 715"/>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Rectangle 716"/>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Rectangle 717"/>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9" name="Rectangle 718"/>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1" name="Rectangle 720"/>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3" name="Rectangle 722"/>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5" name="Rectangle 724"/>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7" name="Rectangle 726"/>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9" name="Rectangle 728"/>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Rectangle 730"/>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Rectangle 732"/>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Rectangle 734"/>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Rectangle 735"/>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Rectangle 736"/>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Rectangle 744"/>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Rectangle 745"/>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Rectangle 746"/>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2053" name="Picture 4"/>
          <p:cNvPicPr>
            <a:picLocks noChangeAspect="1"/>
          </p:cNvPicPr>
          <p:nvPr/>
        </p:nvPicPr>
        <p:blipFill>
          <a:blip r:embed="rId2" cstate="print">
            <a:extLst>
              <a:ext uri="{28A0092B-C50C-407E-A947-70E740481C1C}">
                <a14:useLocalDpi xmlns:a14="http://schemas.microsoft.com/office/drawing/2010/main" val="0"/>
              </a:ext>
            </a:extLst>
          </a:blip>
          <a:srcRect t="36459" b="36458"/>
          <a:stretch>
            <a:fillRect/>
          </a:stretch>
        </p:blipFill>
        <p:spPr bwMode="auto">
          <a:xfrm>
            <a:off x="-492369" y="1371600"/>
            <a:ext cx="10128739"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9" name="Rectangle 4"/>
          <p:cNvSpPr>
            <a:spLocks noChangeArrowheads="1"/>
          </p:cNvSpPr>
          <p:nvPr/>
        </p:nvSpPr>
        <p:spPr bwMode="auto">
          <a:xfrm>
            <a:off x="1447800" y="3048000"/>
            <a:ext cx="64008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92075" tIns="46038" rIns="92075" bIns="46038"/>
          <a:lstStyle>
            <a:lvl1pPr marL="342900" indent="-3429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20000"/>
              </a:spcBef>
            </a:pPr>
            <a:r>
              <a:rPr lang="en-US" altLang="en-US" sz="5400" b="1" dirty="0" smtClean="0">
                <a:solidFill>
                  <a:schemeClr val="bg1"/>
                </a:solidFill>
                <a:latin typeface="Arial" panose="020B0604020202020204" pitchFamily="34" charset="0"/>
                <a:cs typeface="Arial" panose="020B0604020202020204" pitchFamily="34" charset="0"/>
              </a:rPr>
              <a:t>2021 AMCPM</a:t>
            </a:r>
            <a:endParaRPr lang="en-US" altLang="en-US" sz="5400" b="1" dirty="0">
              <a:solidFill>
                <a:schemeClr val="bg1"/>
              </a:solidFill>
              <a:latin typeface="Arial" panose="020B0604020202020204" pitchFamily="34" charset="0"/>
              <a:cs typeface="Arial" panose="020B0604020202020204" pitchFamily="34" charset="0"/>
            </a:endParaRPr>
          </a:p>
          <a:p>
            <a:pPr algn="ctr">
              <a:spcBef>
                <a:spcPct val="20000"/>
              </a:spcBef>
            </a:pPr>
            <a:r>
              <a:rPr lang="en-US" altLang="en-US" sz="5400" b="1" dirty="0">
                <a:solidFill>
                  <a:schemeClr val="bg1"/>
                </a:solidFill>
                <a:latin typeface="Arial" panose="020B0604020202020204" pitchFamily="34" charset="0"/>
                <a:cs typeface="Arial" panose="020B0604020202020204" pitchFamily="34" charset="0"/>
              </a:rPr>
              <a:t>Countdown Round</a:t>
            </a:r>
            <a:endParaRPr lang="en-US" altLang="en-US" sz="4400" b="1" dirty="0">
              <a:solidFill>
                <a:schemeClr val="bg1"/>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01320035"/>
      </p:ext>
    </p:extLst>
  </p:cSld>
  <p:clrMapOvr>
    <a:masterClrMapping/>
  </p:clrMapOvr>
  <p:transition spd="med">
    <p:fade/>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18. A cube is inscribed in a sphere, which is inscribed in a larger cube. If the outer cube has volume 216 cubic units, and the inner cube has volume V cubic units, what is the value of V</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36706457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a:t>
            </a:r>
            <a:r>
              <a:rPr lang="en-US" sz="4000" dirty="0" smtClean="0">
                <a:solidFill>
                  <a:schemeClr val="bg1"/>
                </a:solidFill>
                <a:latin typeface="Arial" pitchFamily="34" charset="0"/>
                <a:cs typeface="Arial" pitchFamily="34" charset="0"/>
              </a:rPr>
              <a:t>728</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171656391"/>
      </p:ext>
    </p:extLst>
  </p:cSld>
  <p:clrMapOvr>
    <a:masterClrMapping/>
  </p:clrMapOvr>
  <p:transition spd="med">
    <p:fade/>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19. Alex is running a fried snow stand. If each order of fried snow can come with one or two among 5 different sauces, one among 3 type of toppings, and one, two, or three among 6 distinct sides, how many differe</a:t>
            </a:r>
            <a:r>
              <a:rPr lang="en-US" dirty="0" smtClean="0">
                <a:solidFill>
                  <a:schemeClr val="bg1"/>
                </a:solidFill>
                <a:latin typeface="Arial" pitchFamily="34" charset="0"/>
                <a:cs typeface="Arial" pitchFamily="34" charset="0"/>
              </a:rPr>
              <a:t>nt orders of fried snow can he serve?</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15603056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1845 (orders)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557103710"/>
      </p:ext>
    </p:extLst>
  </p:cSld>
  <p:clrMapOvr>
    <a:masterClrMapping/>
  </p:clrMapOvr>
  <p:transition spd="med">
    <p:fade/>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20</a:t>
                </a:r>
                <a:r>
                  <a:rPr lang="en-US" dirty="0" smtClean="0">
                    <a:solidFill>
                      <a:schemeClr val="bg1"/>
                    </a:solidFill>
                    <a:latin typeface="Arial" pitchFamily="34" charset="0"/>
                    <a:cs typeface="Arial" pitchFamily="34" charset="0"/>
                  </a:rPr>
                  <a:t>. If a, b, and c are distinct positive integers such that c &gt; 100 and </a:t>
                </a:r>
                <a14:m>
                  <m:oMath xmlns:m="http://schemas.openxmlformats.org/officeDocument/2006/math">
                    <m:rad>
                      <m:radPr>
                        <m:degHide m:val="on"/>
                        <m:ctrlPr>
                          <a:rPr lang="en-US" i="1" smtClean="0">
                            <a:solidFill>
                              <a:schemeClr val="bg1"/>
                            </a:solidFill>
                            <a:latin typeface="Cambria Math" panose="02040503050406030204" pitchFamily="18" charset="0"/>
                            <a:cs typeface="Arial" pitchFamily="34" charset="0"/>
                          </a:rPr>
                        </m:ctrlPr>
                      </m:radPr>
                      <m:deg/>
                      <m:e>
                        <m:r>
                          <m:rPr>
                            <m:nor/>
                          </m:rPr>
                          <a:rPr lang="en-US" b="0" i="0" smtClean="0">
                            <a:solidFill>
                              <a:schemeClr val="bg1"/>
                            </a:solidFill>
                            <a:latin typeface="Arial" panose="020B0604020202020204" pitchFamily="34" charset="0"/>
                            <a:cs typeface="Arial" panose="020B0604020202020204" pitchFamily="34" charset="0"/>
                          </a:rPr>
                          <m:t>a</m:t>
                        </m:r>
                      </m:e>
                    </m:rad>
                    <m:r>
                      <m:rPr>
                        <m:nor/>
                      </m:rPr>
                      <a:rPr lang="en-US" b="0" i="0" smtClean="0">
                        <a:solidFill>
                          <a:schemeClr val="bg1"/>
                        </a:solidFill>
                        <a:latin typeface="Cambria Math" panose="02040503050406030204" pitchFamily="18" charset="0"/>
                        <a:cs typeface="Arial" pitchFamily="34" charset="0"/>
                      </a:rPr>
                      <m:t> </m:t>
                    </m:r>
                    <m:r>
                      <m:rPr>
                        <m:nor/>
                      </m:rPr>
                      <a:rPr lang="en-US" b="0" i="0" smtClean="0">
                        <a:solidFill>
                          <a:schemeClr val="bg1"/>
                        </a:solidFill>
                        <a:latin typeface="Arial" panose="020B0604020202020204" pitchFamily="34" charset="0"/>
                        <a:cs typeface="Arial" panose="020B0604020202020204" pitchFamily="34" charset="0"/>
                      </a:rPr>
                      <m:t>+ </m:t>
                    </m:r>
                    <m:rad>
                      <m:radPr>
                        <m:degHide m:val="on"/>
                        <m:ctrlPr>
                          <a:rPr lang="en-US" b="0" i="1" smtClean="0">
                            <a:solidFill>
                              <a:schemeClr val="bg1"/>
                            </a:solidFill>
                            <a:latin typeface="Cambria Math" panose="02040503050406030204" pitchFamily="18" charset="0"/>
                            <a:cs typeface="Arial" pitchFamily="34" charset="0"/>
                          </a:rPr>
                        </m:ctrlPr>
                      </m:radPr>
                      <m:deg/>
                      <m:e>
                        <m:r>
                          <m:rPr>
                            <m:nor/>
                          </m:rPr>
                          <a:rPr lang="en-US" b="0" i="0" smtClean="0">
                            <a:solidFill>
                              <a:schemeClr val="bg1"/>
                            </a:solidFill>
                            <a:latin typeface="Arial" panose="020B0604020202020204" pitchFamily="34" charset="0"/>
                            <a:cs typeface="Arial" panose="020B0604020202020204" pitchFamily="34" charset="0"/>
                          </a:rPr>
                          <m:t>b</m:t>
                        </m:r>
                      </m:e>
                    </m:rad>
                    <m:r>
                      <a:rPr lang="en-US" b="0" i="1" smtClean="0">
                        <a:solidFill>
                          <a:schemeClr val="bg1"/>
                        </a:solidFill>
                        <a:latin typeface="Cambria Math" panose="02040503050406030204" pitchFamily="18" charset="0"/>
                        <a:cs typeface="Arial" pitchFamily="34" charset="0"/>
                      </a:rPr>
                      <m:t> </m:t>
                    </m:r>
                    <m:r>
                      <m:rPr>
                        <m:nor/>
                      </m:rPr>
                      <a:rPr lang="en-US" b="0" i="0" smtClean="0">
                        <a:solidFill>
                          <a:schemeClr val="bg1"/>
                        </a:solidFill>
                        <a:latin typeface="Arial" panose="020B0604020202020204" pitchFamily="34" charset="0"/>
                        <a:cs typeface="Arial" panose="020B0604020202020204" pitchFamily="34" charset="0"/>
                      </a:rPr>
                      <m:t>= </m:t>
                    </m:r>
                    <m:rad>
                      <m:radPr>
                        <m:degHide m:val="on"/>
                        <m:ctrlPr>
                          <a:rPr lang="en-US" b="0" i="1" smtClean="0">
                            <a:solidFill>
                              <a:schemeClr val="bg1"/>
                            </a:solidFill>
                            <a:latin typeface="Cambria Math" panose="02040503050406030204" pitchFamily="18" charset="0"/>
                            <a:cs typeface="Arial" pitchFamily="34" charset="0"/>
                          </a:rPr>
                        </m:ctrlPr>
                      </m:radPr>
                      <m:deg/>
                      <m:e>
                        <m:r>
                          <m:rPr>
                            <m:nor/>
                          </m:rPr>
                          <a:rPr lang="en-US" b="0" i="0" smtClean="0">
                            <a:solidFill>
                              <a:schemeClr val="bg1"/>
                            </a:solidFill>
                            <a:latin typeface="Arial" panose="020B0604020202020204" pitchFamily="34" charset="0"/>
                            <a:cs typeface="Arial" panose="020B0604020202020204" pitchFamily="34" charset="0"/>
                          </a:rPr>
                          <m:t>c</m:t>
                        </m:r>
                      </m:e>
                    </m:rad>
                  </m:oMath>
                </a14:m>
                <a:r>
                  <a:rPr lang="en-US" dirty="0" smtClean="0">
                    <a:solidFill>
                      <a:schemeClr val="bg1"/>
                    </a:solidFill>
                    <a:latin typeface="Arial" pitchFamily="34" charset="0"/>
                    <a:cs typeface="Arial" pitchFamily="34" charset="0"/>
                  </a:rPr>
                  <a:t>, what is the least possible value of c?</a:t>
                </a:r>
                <a:endParaRPr lang="en-US"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l="-2824" t="-45643" b="-56432"/>
                </a:stretch>
              </a:blipFill>
            </p:spPr>
            <p:txBody>
              <a:bodyPr/>
              <a:lstStyle/>
              <a:p>
                <a:r>
                  <a:rPr lang="en-US">
                    <a:noFill/>
                  </a:rPr>
                  <a:t> </a:t>
                </a:r>
              </a:p>
            </p:txBody>
          </p:sp>
        </mc:Fallback>
      </mc:AlternateContent>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04980131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a:t>
            </a:r>
            <a:r>
              <a:rPr lang="en-US" sz="4000" dirty="0">
                <a:solidFill>
                  <a:schemeClr val="bg1"/>
                </a:solidFill>
                <a:latin typeface="Arial" pitchFamily="34" charset="0"/>
                <a:cs typeface="Arial" pitchFamily="34" charset="0"/>
              </a:rPr>
              <a:t>0</a:t>
            </a:r>
            <a:r>
              <a:rPr lang="en-US" sz="4000" dirty="0" smtClean="0">
                <a:solidFill>
                  <a:schemeClr val="bg1"/>
                </a:solidFill>
                <a:latin typeface="Arial" pitchFamily="34" charset="0"/>
                <a:cs typeface="Arial" pitchFamily="34" charset="0"/>
              </a:rPr>
              <a:t>8</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577391649"/>
      </p:ext>
    </p:extLst>
  </p:cSld>
  <p:clrMapOvr>
    <a:masterClrMapping/>
  </p:clrMapOvr>
  <p:transition spd="med">
    <p:fade/>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300" dirty="0" smtClean="0">
                <a:solidFill>
                  <a:schemeClr val="bg1"/>
                </a:solidFill>
                <a:latin typeface="Arial" pitchFamily="34" charset="0"/>
                <a:cs typeface="Arial" pitchFamily="34" charset="0"/>
              </a:rPr>
              <a:t>21. At her fullest, Lea can eat 10 regular sandwiches and 6 Hi-sandwiches; 4 Chef sandwiches, 1 Hi-sandwich, and 5 regular sandwiches; or 3 Chef sandwiches and 6 Hi-sandwiches. If she eats 2 Chef sandwiches and 5 regular sandwiches, how many Hi-sandwiches does she need to eat to be full?</a:t>
            </a:r>
            <a:endParaRPr lang="en-US" sz="33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73271897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5 (Hi-sandwiches)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719213813"/>
      </p:ext>
    </p:extLst>
  </p:cSld>
  <p:clrMapOvr>
    <a:masterClrMapping/>
  </p:clrMapOvr>
  <p:transition spd="med">
    <p:fade/>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22</a:t>
            </a:r>
            <a:r>
              <a:rPr lang="en-US" dirty="0" smtClean="0">
                <a:solidFill>
                  <a:schemeClr val="bg1"/>
                </a:solidFill>
                <a:latin typeface="Arial" pitchFamily="34" charset="0"/>
                <a:cs typeface="Arial" pitchFamily="34" charset="0"/>
              </a:rPr>
              <a:t>. A perfect square is a positive integer that is equal to the product of an integer and itself. What is the sum of the three-digit positive integers that are squares of perfect squares?</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411630842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781</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473971129"/>
      </p:ext>
    </p:extLst>
  </p:cSld>
  <p:clrMapOvr>
    <a:masterClrMapping/>
  </p:clrMapOvr>
  <p:transition spd="med">
    <p:fade/>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4" name="Group 4"/>
          <p:cNvGrpSpPr/>
          <p:nvPr/>
        </p:nvGrpSpPr>
        <p:grpSpPr>
          <a:xfrm>
            <a:off x="-228600" y="-152400"/>
            <a:ext cx="9601200" cy="7315200"/>
            <a:chOff x="-228600" y="-152400"/>
            <a:chExt cx="9601200" cy="7315200"/>
          </a:xfrm>
        </p:grpSpPr>
        <p:grpSp>
          <p:nvGrpSpPr>
            <p:cNvPr id="345" name="Group 644"/>
            <p:cNvGrpSpPr/>
            <p:nvPr/>
          </p:nvGrpSpPr>
          <p:grpSpPr>
            <a:xfrm>
              <a:off x="-228600" y="-152400"/>
              <a:ext cx="9601200" cy="7315200"/>
              <a:chOff x="-228600" y="-152400"/>
              <a:chExt cx="9601200" cy="7315200"/>
            </a:xfrm>
          </p:grpSpPr>
          <p:sp>
            <p:nvSpPr>
              <p:cNvPr id="413" name="Rectangle 412"/>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6" name="Group 717"/>
            <p:cNvGrpSpPr/>
            <p:nvPr/>
          </p:nvGrpSpPr>
          <p:grpSpPr>
            <a:xfrm>
              <a:off x="2057400" y="304800"/>
              <a:ext cx="5029200" cy="2743200"/>
              <a:chOff x="2057400" y="304800"/>
              <a:chExt cx="5029200" cy="2743200"/>
            </a:xfrm>
          </p:grpSpPr>
          <p:sp>
            <p:nvSpPr>
              <p:cNvPr id="347" name="Rectangle 346"/>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 name="Title 1"/>
          <p:cNvSpPr>
            <a:spLocks noGrp="1"/>
          </p:cNvSpPr>
          <p:nvPr>
            <p:ph type="title"/>
          </p:nvPr>
        </p:nvSpPr>
        <p:spPr/>
        <p:txBody>
          <a:bodyPr/>
          <a:lstStyle/>
          <a:p>
            <a:endParaRPr lang="en-US" dirty="0">
              <a:solidFill>
                <a:schemeClr val="bg1"/>
              </a:solidFill>
              <a:latin typeface="Arial" pitchFamily="34" charset="0"/>
              <a:cs typeface="Arial" pitchFamily="34" charset="0"/>
            </a:endParaRPr>
          </a:p>
        </p:txBody>
      </p:sp>
      <p:sp>
        <p:nvSpPr>
          <p:cNvPr id="3" name="Content Placeholder 2"/>
          <p:cNvSpPr>
            <a:spLocks noGrp="1"/>
          </p:cNvSpPr>
          <p:nvPr>
            <p:ph sz="half" idx="1"/>
          </p:nvPr>
        </p:nvSpPr>
        <p:spPr/>
        <p:txBody>
          <a:bodyPr/>
          <a:lstStyle/>
          <a:p>
            <a:endParaRPr lang="en-US">
              <a:solidFill>
                <a:schemeClr val="bg1"/>
              </a:solidFill>
              <a:latin typeface="Arial" pitchFamily="34" charset="0"/>
              <a:cs typeface="Arial" pitchFamily="34" charset="0"/>
            </a:endParaRPr>
          </a:p>
        </p:txBody>
      </p:sp>
      <p:sp>
        <p:nvSpPr>
          <p:cNvPr id="4" name="Content Placeholder 3"/>
          <p:cNvSpPr>
            <a:spLocks noGrp="1"/>
          </p:cNvSpPr>
          <p:nvPr>
            <p:ph sz="half" idx="2"/>
          </p:nvPr>
        </p:nvSpPr>
        <p:spPr/>
        <p:txBody>
          <a:bodyPr/>
          <a:lstStyle/>
          <a:p>
            <a:endParaRPr lang="en-US">
              <a:solidFill>
                <a:schemeClr val="bg1"/>
              </a:solidFill>
              <a:latin typeface="Arial" pitchFamily="34" charset="0"/>
              <a:cs typeface="Arial" pitchFamily="34" charset="0"/>
            </a:endParaRPr>
          </a:p>
        </p:txBody>
      </p:sp>
    </p:spTree>
  </p:cSld>
  <p:clrMapOvr>
    <a:masterClrMapping/>
  </p:clrMapOvr>
  <p:transition spd="med">
    <p:fade/>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23</a:t>
            </a:r>
            <a:r>
              <a:rPr lang="en-US" dirty="0" smtClean="0">
                <a:solidFill>
                  <a:schemeClr val="bg1"/>
                </a:solidFill>
                <a:latin typeface="Arial" pitchFamily="34" charset="0"/>
                <a:cs typeface="Arial" pitchFamily="34" charset="0"/>
              </a:rPr>
              <a:t>. In a private jet, there are 3 distinguishable adults and 5 distinguishable kids who must sit to form 2 distinguishable rows of 4 people. How many ways are there to sit the 8 people if there must be an adult sitting in the rightmost seat of each row?</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90044946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4320 (ways)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912455132"/>
      </p:ext>
    </p:extLst>
  </p:cSld>
  <p:clrMapOvr>
    <a:masterClrMapping/>
  </p:clrMapOvr>
  <p:transition spd="med">
    <p:fade/>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000" dirty="0" smtClean="0">
                <a:solidFill>
                  <a:schemeClr val="bg1"/>
                </a:solidFill>
                <a:latin typeface="Arial" pitchFamily="34" charset="0"/>
                <a:cs typeface="Arial" pitchFamily="34" charset="0"/>
              </a:rPr>
              <a:t>2</a:t>
            </a:r>
            <a:r>
              <a:rPr lang="en-US" sz="3000" dirty="0">
                <a:solidFill>
                  <a:schemeClr val="bg1"/>
                </a:solidFill>
                <a:latin typeface="Arial" pitchFamily="34" charset="0"/>
                <a:cs typeface="Arial" pitchFamily="34" charset="0"/>
              </a:rPr>
              <a:t>4</a:t>
            </a:r>
            <a:r>
              <a:rPr lang="en-US" sz="3000" dirty="0" smtClean="0">
                <a:solidFill>
                  <a:schemeClr val="bg1"/>
                </a:solidFill>
                <a:latin typeface="Arial" pitchFamily="34" charset="0"/>
                <a:cs typeface="Arial" pitchFamily="34" charset="0"/>
              </a:rPr>
              <a:t>. Queen Qua quizzes Quirky Quo on quixotic quadratics for quartz qubits. Correct quips to one of Queen </a:t>
            </a:r>
            <a:r>
              <a:rPr lang="en-US" sz="3000" dirty="0" err="1" smtClean="0">
                <a:solidFill>
                  <a:schemeClr val="bg1"/>
                </a:solidFill>
                <a:latin typeface="Arial" pitchFamily="34" charset="0"/>
                <a:cs typeface="Arial" pitchFamily="34" charset="0"/>
              </a:rPr>
              <a:t>Qua’s</a:t>
            </a:r>
            <a:r>
              <a:rPr lang="en-US" sz="3000" dirty="0" smtClean="0">
                <a:solidFill>
                  <a:schemeClr val="bg1"/>
                </a:solidFill>
                <a:latin typeface="Arial" pitchFamily="34" charset="0"/>
                <a:cs typeface="Arial" pitchFamily="34" charset="0"/>
              </a:rPr>
              <a:t> quiz questions qualifies Quirky Quo a quintuple of Quo’s current quartz qubits. Incorrect quips to quiz questions (queerly) qualifies quadrupling. Quo starts with 1 quartz qubit. How many correct and incorrect quips, combined, to Queen </a:t>
            </a:r>
            <a:r>
              <a:rPr lang="en-US" sz="3000" dirty="0" err="1" smtClean="0">
                <a:solidFill>
                  <a:schemeClr val="bg1"/>
                </a:solidFill>
                <a:latin typeface="Arial" pitchFamily="34" charset="0"/>
                <a:cs typeface="Arial" pitchFamily="34" charset="0"/>
              </a:rPr>
              <a:t>Qua’s</a:t>
            </a:r>
            <a:r>
              <a:rPr lang="en-US" sz="3000" dirty="0" smtClean="0">
                <a:solidFill>
                  <a:schemeClr val="bg1"/>
                </a:solidFill>
                <a:latin typeface="Arial" pitchFamily="34" charset="0"/>
                <a:cs typeface="Arial" pitchFamily="34" charset="0"/>
              </a:rPr>
              <a:t> quiz questions are necessary for Quirky Quo to qualify for exactly 1600 quartz qubits?</a:t>
            </a:r>
            <a:endParaRPr lang="en-US" sz="30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401506507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5</a:t>
            </a:r>
            <a:r>
              <a:rPr lang="en-US" sz="4000" dirty="0">
                <a:solidFill>
                  <a:schemeClr val="bg1"/>
                </a:solidFill>
                <a:latin typeface="Arial" pitchFamily="34" charset="0"/>
                <a:cs typeface="Arial" pitchFamily="34" charset="0"/>
              </a:rPr>
              <a:t> </a:t>
            </a:r>
            <a:r>
              <a:rPr lang="en-US" sz="4000" dirty="0" smtClean="0">
                <a:solidFill>
                  <a:schemeClr val="bg1"/>
                </a:solidFill>
                <a:latin typeface="Arial" pitchFamily="34" charset="0"/>
                <a:cs typeface="Arial" pitchFamily="34" charset="0"/>
              </a:rPr>
              <a:t>(quips)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761672840"/>
      </p:ext>
    </p:extLst>
  </p:cSld>
  <p:clrMapOvr>
    <a:masterClrMapping/>
  </p:clrMapOvr>
  <p:transition spd="med">
    <p:fade/>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25</a:t>
                </a:r>
                <a:r>
                  <a:rPr lang="en-US" dirty="0" smtClean="0">
                    <a:solidFill>
                      <a:schemeClr val="bg1"/>
                    </a:solidFill>
                    <a:latin typeface="Arial" pitchFamily="34" charset="0"/>
                    <a:cs typeface="Arial" pitchFamily="34" charset="0"/>
                  </a:rPr>
                  <a:t>. If a = </a:t>
                </a:r>
                <a14:m>
                  <m:oMath xmlns:m="http://schemas.openxmlformats.org/officeDocument/2006/math">
                    <m:sSup>
                      <m:sSupPr>
                        <m:ctrlPr>
                          <a:rPr lang="en-US" i="1" smtClean="0">
                            <a:solidFill>
                              <a:schemeClr val="bg1"/>
                            </a:solidFill>
                            <a:latin typeface="Cambria Math" panose="02040503050406030204" pitchFamily="18" charset="0"/>
                            <a:cs typeface="Arial" pitchFamily="34" charset="0"/>
                          </a:rPr>
                        </m:ctrlPr>
                      </m:sSupPr>
                      <m:e>
                        <m:r>
                          <m:rPr>
                            <m:nor/>
                          </m:rPr>
                          <a:rPr lang="en-US" b="0" i="0" smtClean="0">
                            <a:solidFill>
                              <a:schemeClr val="bg1"/>
                            </a:solidFill>
                            <a:latin typeface="Arial" panose="020B0604020202020204" pitchFamily="34" charset="0"/>
                            <a:cs typeface="Arial" panose="020B0604020202020204" pitchFamily="34" charset="0"/>
                          </a:rPr>
                          <m:t>2</m:t>
                        </m:r>
                      </m:e>
                      <m:sup>
                        <m:rad>
                          <m:radPr>
                            <m:ctrlPr>
                              <a:rPr lang="en-US" i="1" smtClean="0">
                                <a:solidFill>
                                  <a:schemeClr val="bg1"/>
                                </a:solidFill>
                                <a:latin typeface="Cambria Math" panose="02040503050406030204" pitchFamily="18" charset="0"/>
                                <a:cs typeface="Arial" pitchFamily="34" charset="0"/>
                              </a:rPr>
                            </m:ctrlPr>
                          </m:radPr>
                          <m:deg>
                            <m:r>
                              <m:rPr>
                                <m:nor/>
                                <m:brk m:alnAt="7"/>
                              </m:rPr>
                              <a:rPr lang="en-US" b="0" i="0" smtClean="0">
                                <a:solidFill>
                                  <a:schemeClr val="bg1"/>
                                </a:solidFill>
                                <a:latin typeface="Arial" panose="020B0604020202020204" pitchFamily="34" charset="0"/>
                                <a:cs typeface="Arial" panose="020B0604020202020204" pitchFamily="34" charset="0"/>
                              </a:rPr>
                              <m:t>4</m:t>
                            </m:r>
                          </m:deg>
                          <m:e>
                            <m:r>
                              <m:rPr>
                                <m:nor/>
                              </m:rPr>
                              <a:rPr lang="en-US" b="0" i="0" smtClean="0">
                                <a:solidFill>
                                  <a:schemeClr val="bg1"/>
                                </a:solidFill>
                                <a:latin typeface="Arial" panose="020B0604020202020204" pitchFamily="34" charset="0"/>
                                <a:cs typeface="Arial" panose="020B0604020202020204" pitchFamily="34" charset="0"/>
                              </a:rPr>
                              <m:t>a</m:t>
                            </m:r>
                          </m:e>
                        </m:rad>
                      </m:sup>
                    </m:sSup>
                  </m:oMath>
                </a14:m>
                <a:r>
                  <a:rPr lang="en-US" dirty="0" smtClean="0">
                    <a:solidFill>
                      <a:schemeClr val="bg1"/>
                    </a:solidFill>
                    <a:latin typeface="Arial" pitchFamily="34" charset="0"/>
                    <a:cs typeface="Arial" pitchFamily="34" charset="0"/>
                  </a:rPr>
                  <a:t> and a is a positive integer, compute the positive integer </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for which a = 2</a:t>
                </a:r>
                <a:r>
                  <a:rPr lang="en-US" i="1" baseline="30000"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l="-2824" t="-20747" r="-1647" b="-46888"/>
                </a:stretch>
              </a:blipFill>
            </p:spPr>
            <p:txBody>
              <a:bodyPr/>
              <a:lstStyle/>
              <a:p>
                <a:r>
                  <a:rPr lang="en-US">
                    <a:noFill/>
                  </a:rPr>
                  <a:t> </a:t>
                </a:r>
              </a:p>
            </p:txBody>
          </p:sp>
        </mc:Fallback>
      </mc:AlternateContent>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74556207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16</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076632298"/>
      </p:ext>
    </p:extLst>
  </p:cSld>
  <p:clrMapOvr>
    <a:masterClrMapping/>
  </p:clrMapOvr>
  <p:transition spd="med">
    <p:fade/>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26</a:t>
            </a:r>
            <a:r>
              <a:rPr lang="en-US" dirty="0" smtClean="0">
                <a:solidFill>
                  <a:schemeClr val="bg1"/>
                </a:solidFill>
                <a:latin typeface="Arial" pitchFamily="34" charset="0"/>
                <a:cs typeface="Arial" pitchFamily="34" charset="0"/>
              </a:rPr>
              <a:t>. What is the least positive integer </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such that the product (1)(1 + 2)(1 + 2 + 3)(1 + 2 + 3 + 4)…(1 + 2 + 3 + 4 +…+ </a:t>
            </a:r>
            <a:r>
              <a:rPr lang="en-US" i="1" dirty="0" smtClean="0">
                <a:solidFill>
                  <a:schemeClr val="bg1"/>
                </a:solidFill>
                <a:latin typeface="Arial" pitchFamily="34" charset="0"/>
                <a:cs typeface="Arial" pitchFamily="34" charset="0"/>
              </a:rPr>
              <a:t>n</a:t>
            </a:r>
            <a:r>
              <a:rPr lang="en-US" dirty="0" smtClean="0">
                <a:solidFill>
                  <a:schemeClr val="bg1"/>
                </a:solidFill>
                <a:latin typeface="Arial" pitchFamily="34" charset="0"/>
                <a:cs typeface="Arial" pitchFamily="34" charset="0"/>
              </a:rPr>
              <a:t>) is divisible by 2021</a:t>
            </a:r>
            <a:r>
              <a:rPr lang="en-US" baseline="30000" dirty="0" smtClean="0">
                <a:solidFill>
                  <a:schemeClr val="bg1"/>
                </a:solidFill>
                <a:latin typeface="Arial" pitchFamily="34" charset="0"/>
                <a:cs typeface="Arial" pitchFamily="34" charset="0"/>
              </a:rPr>
              <a:t>3</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78658637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93</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45039732"/>
      </p:ext>
    </p:extLst>
  </p:cSld>
  <p:clrMapOvr>
    <a:masterClrMapping/>
  </p:clrMapOvr>
  <p:transition spd="med">
    <p:fade/>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27</a:t>
            </a:r>
            <a:r>
              <a:rPr lang="en-US" dirty="0" smtClean="0">
                <a:solidFill>
                  <a:schemeClr val="bg1"/>
                </a:solidFill>
                <a:latin typeface="Arial" pitchFamily="34" charset="0"/>
                <a:cs typeface="Arial" pitchFamily="34" charset="0"/>
              </a:rPr>
              <a:t>. Let A, B, C, and D be points on a circle </a:t>
            </a:r>
            <a:r>
              <a:rPr lang="en-US" dirty="0" smtClean="0">
                <a:solidFill>
                  <a:schemeClr val="bg1"/>
                </a:solidFill>
                <a:latin typeface="Arial" pitchFamily="34" charset="0"/>
                <a:cs typeface="Arial" pitchFamily="34" charset="0"/>
              </a:rPr>
              <a:t>centered at O such that </a:t>
            </a:r>
            <a:r>
              <a:rPr lang="en-US" dirty="0" smtClean="0">
                <a:solidFill>
                  <a:schemeClr val="bg1"/>
                </a:solidFill>
                <a:latin typeface="Arial" pitchFamily="34" charset="0"/>
                <a:cs typeface="Arial" pitchFamily="34" charset="0"/>
              </a:rPr>
              <a:t>the rays BA and CD intersect outside the circle at point E. If EA = 7 units, AB = 9 units, and EC = 8 units, what is the length of CD, in units?</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7039826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 (units)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809533192"/>
      </p:ext>
    </p:extLst>
  </p:cSld>
  <p:clrMapOvr>
    <a:masterClrMapping/>
  </p:clrMapOvr>
  <p:transition spd="med">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a:solidFill>
                  <a:schemeClr val="bg1"/>
                </a:solidFill>
                <a:latin typeface="Arial" pitchFamily="34" charset="0"/>
                <a:cs typeface="Arial" pitchFamily="34" charset="0"/>
              </a:rPr>
              <a:t>1</a:t>
            </a:r>
            <a:r>
              <a:rPr lang="en-US" dirty="0" smtClean="0">
                <a:solidFill>
                  <a:schemeClr val="bg1"/>
                </a:solidFill>
                <a:latin typeface="Arial" pitchFamily="34" charset="0"/>
                <a:cs typeface="Arial" pitchFamily="34" charset="0"/>
              </a:rPr>
              <a:t>. What is the largest positive integer with distinct odd digits that is divisible by 9?</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28</a:t>
            </a:r>
            <a:r>
              <a:rPr lang="en-US" dirty="0" smtClean="0">
                <a:solidFill>
                  <a:schemeClr val="bg1"/>
                </a:solidFill>
                <a:latin typeface="Arial" pitchFamily="34" charset="0"/>
                <a:cs typeface="Arial" pitchFamily="34" charset="0"/>
              </a:rPr>
              <a:t>. If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is a positive real number such that </a:t>
            </a:r>
            <a:r>
              <a:rPr lang="en-US" i="1" dirty="0" smtClean="0">
                <a:solidFill>
                  <a:schemeClr val="bg1"/>
                </a:solidFill>
                <a:latin typeface="Arial" pitchFamily="34" charset="0"/>
                <a:cs typeface="Arial" pitchFamily="34" charset="0"/>
              </a:rPr>
              <a:t>x</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+ 1, what is the value of </a:t>
            </a:r>
            <a:r>
              <a:rPr lang="en-US" i="1" dirty="0" smtClean="0">
                <a:solidFill>
                  <a:schemeClr val="bg1"/>
                </a:solidFill>
                <a:latin typeface="Arial" pitchFamily="34" charset="0"/>
                <a:cs typeface="Arial" pitchFamily="34" charset="0"/>
              </a:rPr>
              <a:t>x</a:t>
            </a:r>
            <a:r>
              <a:rPr lang="en-US" baseline="30000" dirty="0" smtClean="0">
                <a:solidFill>
                  <a:schemeClr val="bg1"/>
                </a:solidFill>
                <a:latin typeface="Arial" pitchFamily="34" charset="0"/>
                <a:cs typeface="Arial" pitchFamily="34" charset="0"/>
              </a:rPr>
              <a:t>4</a:t>
            </a:r>
            <a:r>
              <a:rPr lang="en-US" dirty="0" smtClean="0">
                <a:solidFill>
                  <a:schemeClr val="bg1"/>
                </a:solidFill>
                <a:latin typeface="Arial" pitchFamily="34" charset="0"/>
                <a:cs typeface="Arial" pitchFamily="34" charset="0"/>
              </a:rPr>
              <a:t> + </a:t>
            </a:r>
            <a:r>
              <a:rPr lang="en-US" i="1" dirty="0" smtClean="0">
                <a:solidFill>
                  <a:schemeClr val="bg1"/>
                </a:solidFill>
                <a:latin typeface="Arial" pitchFamily="34" charset="0"/>
                <a:cs typeface="Arial" pitchFamily="34" charset="0"/>
              </a:rPr>
              <a:t>x</a:t>
            </a:r>
            <a:r>
              <a:rPr lang="en-US" baseline="30000" dirty="0" smtClean="0">
                <a:solidFill>
                  <a:schemeClr val="bg1"/>
                </a:solidFill>
                <a:latin typeface="Arial" pitchFamily="34" charset="0"/>
                <a:cs typeface="Arial" pitchFamily="34" charset="0"/>
              </a:rPr>
              <a:t>3</a:t>
            </a:r>
            <a:r>
              <a:rPr lang="en-US" dirty="0" smtClean="0">
                <a:solidFill>
                  <a:schemeClr val="bg1"/>
                </a:solidFill>
                <a:latin typeface="Arial" pitchFamily="34" charset="0"/>
                <a:cs typeface="Arial" pitchFamily="34" charset="0"/>
              </a:rPr>
              <a:t> + </a:t>
            </a:r>
            <a:r>
              <a:rPr lang="en-US" i="1" dirty="0" smtClean="0">
                <a:solidFill>
                  <a:schemeClr val="bg1"/>
                </a:solidFill>
                <a:latin typeface="Arial" pitchFamily="34" charset="0"/>
                <a:cs typeface="Arial" pitchFamily="34" charset="0"/>
              </a:rPr>
              <a:t>x</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a:t>
            </a:r>
            <a:r>
              <a:rPr lang="en-US" i="1" dirty="0" smtClean="0">
                <a:solidFill>
                  <a:schemeClr val="bg1"/>
                </a:solidFill>
                <a:latin typeface="Arial" pitchFamily="34" charset="0"/>
                <a:cs typeface="Arial" pitchFamily="34" charset="0"/>
              </a:rPr>
              <a:t>x</a:t>
            </a:r>
            <a:r>
              <a:rPr lang="en-US" dirty="0" smtClean="0">
                <a:solidFill>
                  <a:schemeClr val="bg1"/>
                </a:solidFill>
                <a:latin typeface="Arial" pitchFamily="34" charset="0"/>
                <a:cs typeface="Arial" pitchFamily="34" charset="0"/>
              </a:rPr>
              <a:t> + 1? Express your answer as a common fraction in simplest radical form.</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82255911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17 + 7</m:t>
                        </m:r>
                        <m:rad>
                          <m:radPr>
                            <m:degHide m:val="on"/>
                            <m:ctrlPr>
                              <a:rPr lang="en-US" sz="4000" b="0" i="1" smtClean="0">
                                <a:solidFill>
                                  <a:schemeClr val="bg1"/>
                                </a:solidFill>
                                <a:latin typeface="Cambria Math" panose="02040503050406030204" pitchFamily="18" charset="0"/>
                                <a:cs typeface="Arial" panose="020B0604020202020204" pitchFamily="34" charset="0"/>
                              </a:rPr>
                            </m:ctrlPr>
                          </m:radPr>
                          <m:deg/>
                          <m:e>
                            <m:r>
                              <m:rPr>
                                <m:nor/>
                              </m:rPr>
                              <a:rPr lang="en-US" sz="4000" b="0" i="0" smtClean="0">
                                <a:solidFill>
                                  <a:schemeClr val="bg1"/>
                                </a:solidFill>
                                <a:latin typeface="Arial" panose="020B0604020202020204" pitchFamily="34" charset="0"/>
                                <a:cs typeface="Arial" panose="020B0604020202020204" pitchFamily="34" charset="0"/>
                              </a:rPr>
                              <m:t>5</m:t>
                            </m:r>
                          </m:e>
                        </m:rad>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229497"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latin typeface="Arial" panose="020B0604020202020204" pitchFamily="34" charset="0"/>
                <a:cs typeface="Arial" panose="020B0604020202020204" pitchFamily="34" charset="0"/>
              </a:rPr>
              <a:t>2</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004063783"/>
      </p:ext>
    </p:extLst>
  </p:cSld>
  <p:clrMapOvr>
    <a:masterClrMapping/>
  </p:clrMapOvr>
  <p:transition spd="med">
    <p:fade/>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29</a:t>
            </a:r>
            <a:r>
              <a:rPr lang="en-US" dirty="0" smtClean="0">
                <a:solidFill>
                  <a:schemeClr val="bg1"/>
                </a:solidFill>
                <a:latin typeface="Arial" pitchFamily="34" charset="0"/>
                <a:cs typeface="Arial" pitchFamily="34" charset="0"/>
              </a:rPr>
              <a:t>. Donald and Joe are eating potatoes. Donald can consume at a constant rate of 3 potatoes per minute, while Joe can consume at a constant rate of 5 potatoes every 2 minutes. How many minutes will it take for them to consume 165 potatoes in total?</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98997267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30 (minutes)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029046309"/>
      </p:ext>
    </p:extLst>
  </p:cSld>
  <p:clrMapOvr>
    <a:masterClrMapping/>
  </p:clrMapOvr>
  <p:transition spd="med">
    <p:fade/>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30. If a # b = a</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+ 3ab + b</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for all real numbers a and b, name th</a:t>
            </a:r>
            <a:r>
              <a:rPr lang="en-US" dirty="0" smtClean="0">
                <a:solidFill>
                  <a:schemeClr val="bg1"/>
                </a:solidFill>
                <a:latin typeface="Arial" pitchFamily="34" charset="0"/>
                <a:cs typeface="Arial" pitchFamily="34" charset="0"/>
              </a:rPr>
              <a:t>e ordered pair of positive integers (a, b) such that a ≤ b, a # b = 99, and a + b is as small as possible.</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64647299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(3, 6)</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4277255077"/>
      </p:ext>
    </p:extLst>
  </p:cSld>
  <p:clrMapOvr>
    <a:masterClrMapping/>
  </p:clrMapOvr>
  <p:transition spd="med">
    <p:fade/>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smtClean="0">
                <a:solidFill>
                  <a:schemeClr val="bg1"/>
                </a:solidFill>
                <a:latin typeface="Arial" pitchFamily="34" charset="0"/>
                <a:cs typeface="Arial" pitchFamily="34" charset="0"/>
              </a:rPr>
              <a:t>31. Two people are standing on top of a high place when they see Dracula rising up towards them with a jetpack. They immediately start climbing away at 4 miles per hour. If Dracula is 80 meters away, his jetpack ascends at 2 meters per second, and there are 1600 meters in a mile, how long, in minutes, will it take for Dracula to catch them?</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26127237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6 (minutes)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966318287"/>
      </p:ext>
    </p:extLst>
  </p:cSld>
  <p:clrMapOvr>
    <a:masterClrMapping/>
  </p:clrMapOvr>
  <p:transition spd="med">
    <p:fade/>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200" dirty="0" smtClean="0">
                <a:solidFill>
                  <a:schemeClr val="bg1"/>
                </a:solidFill>
                <a:latin typeface="Arial" pitchFamily="34" charset="0"/>
                <a:cs typeface="Arial" pitchFamily="34" charset="0"/>
              </a:rPr>
              <a:t>32. Farmer Bob owns chickens, cows, and goats. </a:t>
            </a:r>
            <a:r>
              <a:rPr lang="en-US" sz="3200" dirty="0" smtClean="0">
                <a:solidFill>
                  <a:schemeClr val="bg1"/>
                </a:solidFill>
                <a:latin typeface="Arial" pitchFamily="34" charset="0"/>
                <a:cs typeface="Arial" pitchFamily="34" charset="0"/>
              </a:rPr>
              <a:t>Chickens have two legs, while cows and goats have four. Cows and goats also have two horns each. Every day, each cow gives 7 gallons of milk, while each goat gives 2 gallons. If Farmer Bob’s animals have 300 total legs, 100 horns, and produce 200 gallons of milk per day, what is the total number of animals that Farmer Bob has?</a:t>
            </a:r>
            <a:endParaRPr lang="en-US" sz="32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086447242"/>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100 (animals)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65642406"/>
      </p:ext>
    </p:extLst>
  </p:cSld>
  <p:clrMapOvr>
    <a:masterClrMapping/>
  </p:clrMapOvr>
  <p:transition spd="med">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9531</a:t>
            </a:r>
            <a:endParaRPr lang="en-US" sz="4000" dirty="0">
              <a:solidFill>
                <a:schemeClr val="bg1"/>
              </a:solidFill>
              <a:latin typeface="Arial" pitchFamily="34" charset="0"/>
              <a:cs typeface="Arial" pitchFamily="34" charset="0"/>
            </a:endParaRPr>
          </a:p>
        </p:txBody>
      </p:sp>
    </p:spTree>
  </p:cSld>
  <p:clrMapOvr>
    <a:masterClrMapping/>
  </p:clrMapOvr>
  <p:transition spd="med">
    <p:fade/>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33. In a 30-question sprint round, William has a </a:t>
                </a:r>
                <a14:m>
                  <m:oMath xmlns:m="http://schemas.openxmlformats.org/officeDocument/2006/math">
                    <m:f>
                      <m:fPr>
                        <m:ctrlPr>
                          <a:rPr lang="en-US"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1</m:t>
                        </m:r>
                      </m:num>
                      <m:den>
                        <m:r>
                          <m:rPr>
                            <m:nor/>
                          </m:rPr>
                          <a:rPr lang="en-US" b="0" i="0" smtClean="0">
                            <a:solidFill>
                              <a:schemeClr val="bg1"/>
                            </a:solidFill>
                            <a:latin typeface="Arial" panose="020B0604020202020204" pitchFamily="34" charset="0"/>
                            <a:cs typeface="Arial" panose="020B0604020202020204" pitchFamily="34" charset="0"/>
                          </a:rPr>
                          <m:t>n</m:t>
                        </m:r>
                        <m:r>
                          <m:rPr>
                            <m:nor/>
                          </m:rPr>
                          <a:rPr lang="en-US" b="0" i="0" smtClean="0">
                            <a:solidFill>
                              <a:schemeClr val="bg1"/>
                            </a:solidFill>
                            <a:latin typeface="Arial" panose="020B0604020202020204" pitchFamily="34" charset="0"/>
                            <a:cs typeface="Arial" panose="020B0604020202020204" pitchFamily="34" charset="0"/>
                          </a:rPr>
                          <m:t>+1</m:t>
                        </m:r>
                      </m:den>
                    </m:f>
                  </m:oMath>
                </a14:m>
                <a:r>
                  <a:rPr lang="en-US" dirty="0" smtClean="0">
                    <a:solidFill>
                      <a:schemeClr val="bg1"/>
                    </a:solidFill>
                    <a:latin typeface="Arial" pitchFamily="34" charset="0"/>
                    <a:cs typeface="Arial" pitchFamily="34" charset="0"/>
                  </a:rPr>
                  <a:t> chance of getting problem n correct. What is the probability that William scores a 0? Express your answer as a common fraction.</a:t>
                </a:r>
                <a:endParaRPr lang="en-US"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l="-2824" t="-98755" r="-3608" b="-108714"/>
                </a:stretch>
              </a:blipFill>
            </p:spPr>
            <p:txBody>
              <a:bodyPr/>
              <a:lstStyle/>
              <a:p>
                <a:r>
                  <a:rPr lang="en-US">
                    <a:noFill/>
                  </a:rPr>
                  <a:t> </a:t>
                </a:r>
              </a:p>
            </p:txBody>
          </p:sp>
        </mc:Fallback>
      </mc:AlternateContent>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88056058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a:rPr lang="en-US" sz="4000" b="0" i="1" smtClean="0">
                            <a:solidFill>
                              <a:schemeClr val="bg1"/>
                            </a:solidFill>
                            <a:latin typeface="Cambria Math" panose="02040503050406030204" pitchFamily="18" charset="0"/>
                            <a:cs typeface="Arial" pitchFamily="34" charset="0"/>
                          </a:rPr>
                          <m:t> </m:t>
                        </m:r>
                        <m:r>
                          <m:rPr>
                            <m:nor/>
                          </m:rPr>
                          <a:rPr lang="en-US" sz="4000" b="0" i="0" smtClean="0">
                            <a:solidFill>
                              <a:schemeClr val="bg1"/>
                            </a:solidFill>
                            <a:latin typeface="Arial" panose="020B0604020202020204" pitchFamily="34" charset="0"/>
                            <a:cs typeface="Arial" panose="020B0604020202020204" pitchFamily="34" charset="0"/>
                          </a:rPr>
                          <m:t>1 </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105400" y="3379788"/>
            <a:ext cx="914399"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31</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72475462"/>
      </p:ext>
    </p:extLst>
  </p:cSld>
  <p:clrMapOvr>
    <a:masterClrMapping/>
  </p:clrMapOvr>
  <p:transition spd="med">
    <p:fade/>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1501775"/>
            <a:ext cx="7772400" cy="1470025"/>
          </a:xfrm>
        </p:spPr>
        <p:txBody>
          <a:bodyPr>
            <a:noAutofit/>
          </a:bodyPr>
          <a:lstStyle/>
          <a:p>
            <a:pPr algn="l"/>
            <a:r>
              <a:rPr lang="en-US" sz="2800" dirty="0" smtClean="0">
                <a:solidFill>
                  <a:schemeClr val="bg1"/>
                </a:solidFill>
                <a:latin typeface="Arial" pitchFamily="34" charset="0"/>
                <a:cs typeface="Arial" pitchFamily="34" charset="0"/>
              </a:rPr>
              <a:t>34. An octagonal prism has a base consisting of a square with 4 equilateral triangles attached, one on each side. If the base has a side length of 1 meter, and the prism has a height of 2 meters, what is the volume of the prism, in cubic meters? Express your answer in simplest radical form.</a:t>
            </a:r>
            <a:endParaRPr lang="en-US" sz="28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grpSp>
        <p:nvGrpSpPr>
          <p:cNvPr id="52" name="Group 51"/>
          <p:cNvGrpSpPr/>
          <p:nvPr/>
        </p:nvGrpSpPr>
        <p:grpSpPr>
          <a:xfrm>
            <a:off x="3124200" y="3657600"/>
            <a:ext cx="2895600" cy="2895600"/>
            <a:chOff x="3429000" y="3733800"/>
            <a:chExt cx="2895600" cy="2895600"/>
          </a:xfrm>
        </p:grpSpPr>
        <p:sp>
          <p:nvSpPr>
            <p:cNvPr id="2" name="Rectangle 1"/>
            <p:cNvSpPr/>
            <p:nvPr/>
          </p:nvSpPr>
          <p:spPr>
            <a:xfrm>
              <a:off x="4343400" y="4663440"/>
              <a:ext cx="1060704" cy="1051560"/>
            </a:xfrm>
            <a:prstGeom prst="rect">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Isosceles Triangle 5"/>
            <p:cNvSpPr/>
            <p:nvPr/>
          </p:nvSpPr>
          <p:spPr>
            <a:xfrm>
              <a:off x="4343400" y="3733800"/>
              <a:ext cx="1060704" cy="914400"/>
            </a:xfrm>
            <a:prstGeom prst="triangl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Isosceles Triangle 729"/>
            <p:cNvSpPr/>
            <p:nvPr/>
          </p:nvSpPr>
          <p:spPr>
            <a:xfrm rot="5400000">
              <a:off x="5337048" y="4727448"/>
              <a:ext cx="1060704" cy="914400"/>
            </a:xfrm>
            <a:prstGeom prst="triangl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Isosceles Triangle 730"/>
            <p:cNvSpPr/>
            <p:nvPr/>
          </p:nvSpPr>
          <p:spPr>
            <a:xfrm rot="10800000">
              <a:off x="4343401" y="5715000"/>
              <a:ext cx="1060704" cy="914400"/>
            </a:xfrm>
            <a:prstGeom prst="triangl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Isosceles Triangle 731"/>
            <p:cNvSpPr/>
            <p:nvPr/>
          </p:nvSpPr>
          <p:spPr>
            <a:xfrm rot="16200000">
              <a:off x="3355848" y="4721353"/>
              <a:ext cx="1060704" cy="914400"/>
            </a:xfrm>
            <a:prstGeom prst="triangle">
              <a:avLst/>
            </a:pr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828412186"/>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2 + </a:t>
                </a:r>
                <a14:m>
                  <m:oMath xmlns:m="http://schemas.openxmlformats.org/officeDocument/2006/math">
                    <m:r>
                      <m:rPr>
                        <m:nor/>
                      </m:rPr>
                      <a:rPr lang="en-US" sz="4000" b="0" i="0" smtClean="0">
                        <a:solidFill>
                          <a:schemeClr val="bg1"/>
                        </a:solidFill>
                        <a:latin typeface="Arial" panose="020B0604020202020204" pitchFamily="34" charset="0"/>
                        <a:cs typeface="Arial" panose="020B0604020202020204" pitchFamily="34" charset="0"/>
                      </a:rPr>
                      <m:t>2</m:t>
                    </m:r>
                    <m:rad>
                      <m:radPr>
                        <m:degHide m:val="on"/>
                        <m:ctrlPr>
                          <a:rPr lang="en-US" sz="4000" b="0" i="1" smtClean="0">
                            <a:solidFill>
                              <a:schemeClr val="bg1"/>
                            </a:solidFill>
                            <a:latin typeface="Cambria Math" panose="02040503050406030204" pitchFamily="18" charset="0"/>
                            <a:cs typeface="Arial" pitchFamily="34" charset="0"/>
                          </a:rPr>
                        </m:ctrlPr>
                      </m:radPr>
                      <m:deg/>
                      <m:e>
                        <m:r>
                          <m:rPr>
                            <m:nor/>
                          </m:rPr>
                          <a:rPr lang="en-US" sz="4000" b="0" i="0" smtClean="0">
                            <a:solidFill>
                              <a:schemeClr val="bg1"/>
                            </a:solidFill>
                            <a:latin typeface="Arial" panose="020B0604020202020204" pitchFamily="34" charset="0"/>
                            <a:cs typeface="Arial" panose="020B0604020202020204" pitchFamily="34" charset="0"/>
                          </a:rPr>
                          <m:t>3</m:t>
                        </m:r>
                      </m:e>
                    </m:rad>
                  </m:oMath>
                </a14:m>
                <a:r>
                  <a:rPr lang="en-US" sz="4000" dirty="0" smtClean="0">
                    <a:solidFill>
                      <a:schemeClr val="bg1"/>
                    </a:solidFill>
                    <a:latin typeface="Arial" pitchFamily="34" charset="0"/>
                    <a:cs typeface="Arial" pitchFamily="34" charset="0"/>
                  </a:rPr>
                  <a:t> (meters</a:t>
                </a:r>
                <a:r>
                  <a:rPr lang="en-US" sz="4000" baseline="30000" dirty="0" smtClean="0">
                    <a:solidFill>
                      <a:schemeClr val="bg1"/>
                    </a:solidFill>
                    <a:latin typeface="Arial" pitchFamily="34" charset="0"/>
                    <a:cs typeface="Arial" pitchFamily="34" charset="0"/>
                  </a:rPr>
                  <a:t>3</a:t>
                </a:r>
                <a:r>
                  <a:rPr lang="en-US" sz="4000" dirty="0" smtClean="0">
                    <a:solidFill>
                      <a:schemeClr val="bg1"/>
                    </a:solidFill>
                    <a:latin typeface="Arial" pitchFamily="34" charset="0"/>
                    <a:cs typeface="Arial" pitchFamily="34" charset="0"/>
                  </a:rPr>
                  <a:t>)</a:t>
                </a:r>
                <a:endParaRPr lang="en-US" sz="4000"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Tree>
    <p:extLst>
      <p:ext uri="{BB962C8B-B14F-4D97-AF65-F5344CB8AC3E}">
        <p14:creationId xmlns:p14="http://schemas.microsoft.com/office/powerpoint/2010/main" val="541946970"/>
      </p:ext>
    </p:extLst>
  </p:cSld>
  <p:clrMapOvr>
    <a:masterClrMapping/>
  </p:clrMapOvr>
  <p:transition spd="med">
    <p:fade/>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35. What is the sum of the two smallest positive integers with exactly 18 integer factors?</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22564101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136</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265856012"/>
      </p:ext>
    </p:extLst>
  </p:cSld>
  <p:clrMapOvr>
    <a:masterClrMapping/>
  </p:clrMapOvr>
  <p:transition spd="med">
    <p:fade/>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36. What is the value of </a:t>
                </a:r>
                <a14:m>
                  <m:oMath xmlns:m="http://schemas.openxmlformats.org/officeDocument/2006/math">
                    <m:f>
                      <m:fPr>
                        <m:ctrlPr>
                          <a:rPr lang="en-US"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142857</m:t>
                        </m:r>
                      </m:num>
                      <m:den>
                        <m:r>
                          <m:rPr>
                            <m:nor/>
                          </m:rPr>
                          <a:rPr lang="en-US" b="0" i="0" smtClean="0">
                            <a:solidFill>
                              <a:schemeClr val="bg1"/>
                            </a:solidFill>
                            <a:latin typeface="Arial" panose="020B0604020202020204" pitchFamily="34" charset="0"/>
                            <a:cs typeface="Arial" panose="020B0604020202020204" pitchFamily="34" charset="0"/>
                          </a:rPr>
                          <m:t>111111</m:t>
                        </m:r>
                      </m:den>
                    </m:f>
                    <m:r>
                      <m:rPr>
                        <m:nor/>
                      </m:rPr>
                      <a:rPr lang="en-US" b="0" i="0" smtClean="0">
                        <a:solidFill>
                          <a:schemeClr val="bg1"/>
                        </a:solidFill>
                        <a:latin typeface="Cambria Math" panose="02040503050406030204" pitchFamily="18" charset="0"/>
                        <a:cs typeface="Arial" pitchFamily="34" charset="0"/>
                      </a:rPr>
                      <m:t> </m:t>
                    </m:r>
                    <m:r>
                      <m:rPr>
                        <m:nor/>
                      </m:rPr>
                      <a:rPr lang="en-US" b="0" i="0" smtClean="0">
                        <a:solidFill>
                          <a:schemeClr val="bg1"/>
                        </a:solidFill>
                        <a:latin typeface="Arial" panose="020B0604020202020204" pitchFamily="34" charset="0"/>
                        <a:cs typeface="Arial" panose="020B0604020202020204" pitchFamily="34" charset="0"/>
                      </a:rPr>
                      <m:t>+ </m:t>
                    </m:r>
                    <m:f>
                      <m:fPr>
                        <m:ctrlPr>
                          <a:rPr lang="en-US" b="0"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428571</m:t>
                        </m:r>
                      </m:num>
                      <m:den>
                        <m:r>
                          <m:rPr>
                            <m:nor/>
                          </m:rPr>
                          <a:rPr lang="en-US" b="0" i="0" smtClean="0">
                            <a:solidFill>
                              <a:schemeClr val="bg1"/>
                            </a:solidFill>
                            <a:latin typeface="Arial" panose="020B0604020202020204" pitchFamily="34" charset="0"/>
                            <a:cs typeface="Arial" panose="020B0604020202020204" pitchFamily="34" charset="0"/>
                          </a:rPr>
                          <m:t>444444</m:t>
                        </m:r>
                      </m:den>
                    </m:f>
                    <m:r>
                      <m:rPr>
                        <m:nor/>
                      </m:rPr>
                      <a:rPr lang="en-US" b="0" i="0" smtClean="0">
                        <a:solidFill>
                          <a:schemeClr val="bg1"/>
                        </a:solidFill>
                        <a:latin typeface="Cambria Math" panose="02040503050406030204" pitchFamily="18" charset="0"/>
                        <a:cs typeface="Arial" pitchFamily="34" charset="0"/>
                      </a:rPr>
                      <m:t> </m:t>
                    </m:r>
                    <m:r>
                      <m:rPr>
                        <m:nor/>
                      </m:rPr>
                      <a:rPr lang="en-US" b="0" i="0" smtClean="0">
                        <a:solidFill>
                          <a:schemeClr val="bg1"/>
                        </a:solidFill>
                        <a:latin typeface="Arial" panose="020B0604020202020204" pitchFamily="34" charset="0"/>
                        <a:cs typeface="Arial" panose="020B0604020202020204" pitchFamily="34" charset="0"/>
                      </a:rPr>
                      <m:t>+ </m:t>
                    </m:r>
                    <m:f>
                      <m:fPr>
                        <m:ctrlPr>
                          <a:rPr lang="en-US" b="0"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285714</m:t>
                        </m:r>
                      </m:num>
                      <m:den>
                        <m:r>
                          <m:rPr>
                            <m:nor/>
                          </m:rPr>
                          <a:rPr lang="en-US" b="0" i="0" smtClean="0">
                            <a:solidFill>
                              <a:schemeClr val="bg1"/>
                            </a:solidFill>
                            <a:latin typeface="Arial" panose="020B0604020202020204" pitchFamily="34" charset="0"/>
                            <a:cs typeface="Arial" panose="020B0604020202020204" pitchFamily="34" charset="0"/>
                          </a:rPr>
                          <m:t>222222</m:t>
                        </m:r>
                      </m:den>
                    </m:f>
                    <m:r>
                      <m:rPr>
                        <m:nor/>
                      </m:rPr>
                      <a:rPr lang="en-US" b="0" i="0" smtClean="0">
                        <a:solidFill>
                          <a:schemeClr val="bg1"/>
                        </a:solidFill>
                        <a:latin typeface="Cambria Math" panose="02040503050406030204" pitchFamily="18" charset="0"/>
                        <a:cs typeface="Arial" pitchFamily="34" charset="0"/>
                      </a:rPr>
                      <m:t> </m:t>
                    </m:r>
                    <m:r>
                      <m:rPr>
                        <m:nor/>
                      </m:rPr>
                      <a:rPr lang="en-US" b="0" i="0" smtClean="0">
                        <a:solidFill>
                          <a:schemeClr val="bg1"/>
                        </a:solidFill>
                        <a:latin typeface="Arial" panose="020B0604020202020204" pitchFamily="34" charset="0"/>
                        <a:cs typeface="Arial" panose="020B0604020202020204" pitchFamily="34" charset="0"/>
                      </a:rPr>
                      <m:t>+ </m:t>
                    </m:r>
                    <m:f>
                      <m:fPr>
                        <m:ctrlPr>
                          <a:rPr lang="en-US" b="0"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857142</m:t>
                        </m:r>
                      </m:num>
                      <m:den>
                        <m:r>
                          <m:rPr>
                            <m:nor/>
                          </m:rPr>
                          <a:rPr lang="en-US" b="0" i="0" smtClean="0">
                            <a:solidFill>
                              <a:schemeClr val="bg1"/>
                            </a:solidFill>
                            <a:latin typeface="Arial" panose="020B0604020202020204" pitchFamily="34" charset="0"/>
                            <a:cs typeface="Arial" panose="020B0604020202020204" pitchFamily="34" charset="0"/>
                          </a:rPr>
                          <m:t>888888</m:t>
                        </m:r>
                      </m:den>
                    </m:f>
                    <m:r>
                      <m:rPr>
                        <m:nor/>
                      </m:rPr>
                      <a:rPr lang="en-US" b="0" i="0" smtClean="0">
                        <a:solidFill>
                          <a:schemeClr val="bg1"/>
                        </a:solidFill>
                        <a:latin typeface="Cambria Math" panose="02040503050406030204" pitchFamily="18" charset="0"/>
                        <a:cs typeface="Arial" pitchFamily="34" charset="0"/>
                      </a:rPr>
                      <m:t> </m:t>
                    </m:r>
                    <m:r>
                      <m:rPr>
                        <m:nor/>
                      </m:rPr>
                      <a:rPr lang="en-US" b="0" i="0" smtClean="0">
                        <a:solidFill>
                          <a:schemeClr val="bg1"/>
                        </a:solidFill>
                        <a:latin typeface="Arial" panose="020B0604020202020204" pitchFamily="34" charset="0"/>
                        <a:cs typeface="Arial" panose="020B0604020202020204" pitchFamily="34" charset="0"/>
                      </a:rPr>
                      <m:t>+ </m:t>
                    </m:r>
                    <m:f>
                      <m:fPr>
                        <m:ctrlPr>
                          <a:rPr lang="en-US" b="0"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571428</m:t>
                        </m:r>
                      </m:num>
                      <m:den>
                        <m:r>
                          <m:rPr>
                            <m:nor/>
                          </m:rPr>
                          <a:rPr lang="en-US" b="0" i="0" smtClean="0">
                            <a:solidFill>
                              <a:schemeClr val="bg1"/>
                            </a:solidFill>
                            <a:latin typeface="Arial" panose="020B0604020202020204" pitchFamily="34" charset="0"/>
                            <a:cs typeface="Arial" panose="020B0604020202020204" pitchFamily="34" charset="0"/>
                          </a:rPr>
                          <m:t>555555</m:t>
                        </m:r>
                      </m:den>
                    </m:f>
                    <m:r>
                      <m:rPr>
                        <m:nor/>
                      </m:rPr>
                      <a:rPr lang="en-US" b="0" i="0" smtClean="0">
                        <a:solidFill>
                          <a:schemeClr val="bg1"/>
                        </a:solidFill>
                        <a:latin typeface="Cambria Math" panose="02040503050406030204" pitchFamily="18" charset="0"/>
                        <a:cs typeface="Arial" pitchFamily="34" charset="0"/>
                      </a:rPr>
                      <m:t> </m:t>
                    </m:r>
                    <m:r>
                      <m:rPr>
                        <m:nor/>
                      </m:rPr>
                      <a:rPr lang="en-US" b="0" i="0" smtClean="0">
                        <a:solidFill>
                          <a:schemeClr val="bg1"/>
                        </a:solidFill>
                        <a:latin typeface="Arial" panose="020B0604020202020204" pitchFamily="34" charset="0"/>
                        <a:cs typeface="Arial" panose="020B0604020202020204" pitchFamily="34" charset="0"/>
                      </a:rPr>
                      <m:t>+ </m:t>
                    </m:r>
                    <m:f>
                      <m:fPr>
                        <m:ctrlPr>
                          <a:rPr lang="en-US" b="0"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714285</m:t>
                        </m:r>
                      </m:num>
                      <m:den>
                        <m:r>
                          <m:rPr>
                            <m:nor/>
                          </m:rPr>
                          <a:rPr lang="en-US" b="0" i="0" smtClean="0">
                            <a:solidFill>
                              <a:schemeClr val="bg1"/>
                            </a:solidFill>
                            <a:latin typeface="Arial" panose="020B0604020202020204" pitchFamily="34" charset="0"/>
                            <a:cs typeface="Arial" panose="020B0604020202020204" pitchFamily="34" charset="0"/>
                          </a:rPr>
                          <m:t>777777</m:t>
                        </m:r>
                      </m:den>
                    </m:f>
                  </m:oMath>
                </a14:m>
                <a:r>
                  <a:rPr lang="en-US" dirty="0" smtClean="0">
                    <a:solidFill>
                      <a:schemeClr val="bg1"/>
                    </a:solidFill>
                    <a:latin typeface="Arial" pitchFamily="34" charset="0"/>
                    <a:cs typeface="Arial" pitchFamily="34" charset="0"/>
                  </a:rPr>
                  <a:t>? Express your answer as a common fraction.</a:t>
                </a:r>
                <a:endParaRPr lang="en-US"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l="-2824" t="-91701" b="-101660"/>
                </a:stretch>
              </a:blipFill>
            </p:spPr>
            <p:txBody>
              <a:bodyPr/>
              <a:lstStyle/>
              <a:p>
                <a:r>
                  <a:rPr lang="en-US">
                    <a:noFill/>
                  </a:rPr>
                  <a:t> </a:t>
                </a:r>
              </a:p>
            </p:txBody>
          </p:sp>
        </mc:Fallback>
      </mc:AlternateContent>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8379285"/>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3159</m:t>
                        </m:r>
                      </m:num>
                      <m:den/>
                    </m:f>
                  </m:oMath>
                </a14:m>
                <a:endParaRPr lang="en-US" sz="4000"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2" name="Rectangle 1"/>
          <p:cNvSpPr/>
          <p:nvPr/>
        </p:nvSpPr>
        <p:spPr>
          <a:xfrm>
            <a:off x="5029201" y="3379788"/>
            <a:ext cx="1066800"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490</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56247967"/>
      </p:ext>
    </p:extLst>
  </p:cSld>
  <p:clrMapOvr>
    <a:masterClrMapping/>
  </p:clrMapOvr>
  <p:transition spd="med">
    <p:fade/>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100" dirty="0" smtClean="0">
                <a:solidFill>
                  <a:schemeClr val="bg1"/>
                </a:solidFill>
                <a:latin typeface="Arial" pitchFamily="34" charset="0"/>
                <a:cs typeface="Arial" pitchFamily="34" charset="0"/>
              </a:rPr>
              <a:t>37. A Florida man starts at the origin. In the first hour he walks 1 unit upwards, then 1 unit left, then 1 unit down, then 2 units right. </a:t>
            </a:r>
            <a:r>
              <a:rPr lang="en-US" sz="3100" dirty="0" smtClean="0">
                <a:solidFill>
                  <a:schemeClr val="bg1"/>
                </a:solidFill>
                <a:latin typeface="Arial" pitchFamily="34" charset="0"/>
                <a:cs typeface="Arial" pitchFamily="34" charset="0"/>
              </a:rPr>
              <a:t>In the second hour he walks 2 units upward, 2 units left, 2 units down, and then 3 units right. For the third hour, he walks 3 units upward, 3 units left, 3 units down, and 4 units right, and so forth. If he does this for 100 hours, how many units will the Florida man be from the origin at the end of the 100</a:t>
            </a:r>
            <a:r>
              <a:rPr lang="en-US" sz="3100" baseline="30000" dirty="0" smtClean="0">
                <a:solidFill>
                  <a:schemeClr val="bg1"/>
                </a:solidFill>
                <a:latin typeface="Arial" pitchFamily="34" charset="0"/>
                <a:cs typeface="Arial" pitchFamily="34" charset="0"/>
              </a:rPr>
              <a:t>th</a:t>
            </a:r>
            <a:r>
              <a:rPr lang="en-US" sz="3100" dirty="0" smtClean="0">
                <a:solidFill>
                  <a:schemeClr val="bg1"/>
                </a:solidFill>
                <a:latin typeface="Arial" pitchFamily="34" charset="0"/>
                <a:cs typeface="Arial" pitchFamily="34" charset="0"/>
              </a:rPr>
              <a:t> hour?</a:t>
            </a:r>
            <a:endParaRPr lang="en-US" sz="31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45407596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100 (units)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939035935"/>
      </p:ext>
    </p:extLst>
  </p:cSld>
  <p:clrMapOvr>
    <a:masterClrMapping/>
  </p:clrMapOvr>
  <p:transition spd="med">
    <p:fad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2800" dirty="0">
                <a:solidFill>
                  <a:schemeClr val="bg1"/>
                </a:solidFill>
                <a:latin typeface="Arial" pitchFamily="34" charset="0"/>
                <a:cs typeface="Arial" pitchFamily="34" charset="0"/>
              </a:rPr>
              <a:t>2</a:t>
            </a:r>
            <a:r>
              <a:rPr lang="en-US" sz="2800" dirty="0" smtClean="0">
                <a:solidFill>
                  <a:schemeClr val="bg1"/>
                </a:solidFill>
                <a:latin typeface="Arial" pitchFamily="34" charset="0"/>
                <a:cs typeface="Arial" pitchFamily="34" charset="0"/>
              </a:rPr>
              <a:t>. For </a:t>
            </a:r>
            <a:r>
              <a:rPr lang="en-US" sz="2800" dirty="0">
                <a:solidFill>
                  <a:schemeClr val="bg1"/>
                </a:solidFill>
                <a:latin typeface="Arial" pitchFamily="34" charset="0"/>
                <a:cs typeface="Arial" pitchFamily="34" charset="0"/>
              </a:rPr>
              <a:t>a round of golf, the score of a player equals the number of hits the player takes to hit the ball into the hole minus the par constant for that round. Hence, lower scores are considered better. In a 9-hole game consisting of 3 holes with par 3, 3 holes with par 4, and 3 holes with par 5, the only hole in which Gary scores under par is a hole-in-one. If Gary takes at most 10 hits to finish each hole, what is the best possible average score that Gary can achieve in this 9-hole game? Express your answer as a common fraction.</a:t>
            </a:r>
            <a:endParaRPr lang="en-US" sz="28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pPr algn="l"/>
            <a:r>
              <a:rPr lang="en-US" dirty="0" smtClean="0">
                <a:solidFill>
                  <a:schemeClr val="bg1"/>
                </a:solidFill>
                <a:latin typeface="Arial" pitchFamily="34" charset="0"/>
                <a:cs typeface="Arial" pitchFamily="34" charset="0"/>
              </a:rPr>
              <a:t>38. </a:t>
            </a:r>
            <a:r>
              <a:rPr lang="en-US" dirty="0" smtClean="0">
                <a:solidFill>
                  <a:schemeClr val="bg1"/>
                </a:solidFill>
                <a:latin typeface="Arial" pitchFamily="34" charset="0"/>
                <a:cs typeface="Arial" pitchFamily="34" charset="0"/>
              </a:rPr>
              <a:t>What is the value of 0.5 × (2</a:t>
            </a:r>
            <a:r>
              <a:rPr lang="en-US" baseline="30000" dirty="0" smtClean="0">
                <a:solidFill>
                  <a:schemeClr val="bg1"/>
                </a:solidFill>
                <a:latin typeface="Arial" pitchFamily="34" charset="0"/>
                <a:cs typeface="Arial" pitchFamily="34" charset="0"/>
              </a:rPr>
              <a:t>5</a:t>
            </a:r>
            <a:r>
              <a:rPr lang="en-US" dirty="0" smtClean="0">
                <a:solidFill>
                  <a:schemeClr val="bg1"/>
                </a:solidFill>
                <a:latin typeface="Arial" pitchFamily="34" charset="0"/>
                <a:cs typeface="Arial" pitchFamily="34" charset="0"/>
              </a:rPr>
              <a:t> – 6</a:t>
            </a:r>
            <a:r>
              <a:rPr lang="en-US" baseline="30000" dirty="0" smtClean="0">
                <a:solidFill>
                  <a:schemeClr val="bg1"/>
                </a:solidFill>
                <a:latin typeface="Arial" pitchFamily="34" charset="0"/>
                <a:cs typeface="Arial" pitchFamily="34" charset="0"/>
              </a:rPr>
              <a:t>2</a:t>
            </a:r>
            <a:r>
              <a:rPr lang="en-US" dirty="0" smtClean="0">
                <a:solidFill>
                  <a:schemeClr val="bg1"/>
                </a:solidFill>
                <a:latin typeface="Arial" pitchFamily="34" charset="0"/>
                <a:cs typeface="Arial" pitchFamily="34" charset="0"/>
              </a:rPr>
              <a:t>) + 18?</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97276103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16</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543323572"/>
      </p:ext>
    </p:extLst>
  </p:cSld>
  <p:clrMapOvr>
    <a:masterClrMapping/>
  </p:clrMapOvr>
  <p:transition spd="med">
    <p:fade/>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39. What is the positive difference </a:t>
            </a:r>
            <a:r>
              <a:rPr lang="en-US" dirty="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etween the maximum and minimum possible values of the expression 6 – 5 × 4</a:t>
            </a:r>
            <a:r>
              <a:rPr lang="en-US" baseline="30000" dirty="0" smtClean="0">
                <a:solidFill>
                  <a:schemeClr val="bg1"/>
                </a:solidFill>
                <a:latin typeface="Arial" pitchFamily="34" charset="0"/>
                <a:cs typeface="Arial" pitchFamily="34" charset="0"/>
              </a:rPr>
              <a:t>3</a:t>
            </a:r>
            <a:r>
              <a:rPr lang="en-US" dirty="0" smtClean="0">
                <a:solidFill>
                  <a:schemeClr val="bg1"/>
                </a:solidFill>
                <a:latin typeface="Arial" pitchFamily="34" charset="0"/>
                <a:cs typeface="Arial" pitchFamily="34" charset="0"/>
              </a:rPr>
              <a:t> if any number of parentheses may be added to change the order of operations?</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20169644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8058</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349252884"/>
      </p:ext>
    </p:extLst>
  </p:cSld>
  <p:clrMapOvr>
    <a:masterClrMapping/>
  </p:clrMapOvr>
  <p:transition spd="med">
    <p:fad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000" dirty="0" smtClean="0">
                <a:solidFill>
                  <a:schemeClr val="bg1"/>
                </a:solidFill>
                <a:latin typeface="Arial" pitchFamily="34" charset="0"/>
                <a:cs typeface="Arial" pitchFamily="34" charset="0"/>
              </a:rPr>
              <a:t>40</a:t>
            </a:r>
            <a:r>
              <a:rPr lang="en-US" sz="3000" dirty="0" smtClean="0">
                <a:solidFill>
                  <a:schemeClr val="bg1"/>
                </a:solidFill>
                <a:latin typeface="Arial" pitchFamily="34" charset="0"/>
                <a:cs typeface="Arial" pitchFamily="34" charset="0"/>
              </a:rPr>
              <a:t>. While competing virtually at FARML, a group of three students is trying to agree on an online platform to take the Relay round. Each student independently and randomly chooses to use one of three platforms: </a:t>
            </a:r>
            <a:r>
              <a:rPr lang="en-US" sz="3000" dirty="0" err="1" smtClean="0">
                <a:solidFill>
                  <a:schemeClr val="bg1"/>
                </a:solidFill>
                <a:latin typeface="Arial" pitchFamily="34" charset="0"/>
                <a:cs typeface="Arial" pitchFamily="34" charset="0"/>
              </a:rPr>
              <a:t>Zoob</a:t>
            </a:r>
            <a:r>
              <a:rPr lang="en-US" sz="3000" dirty="0" smtClean="0">
                <a:solidFill>
                  <a:schemeClr val="bg1"/>
                </a:solidFill>
                <a:latin typeface="Arial" pitchFamily="34" charset="0"/>
                <a:cs typeface="Arial" pitchFamily="34" charset="0"/>
              </a:rPr>
              <a:t> with probability 1/2, </a:t>
            </a:r>
            <a:r>
              <a:rPr lang="en-US" sz="3000" dirty="0" err="1" smtClean="0">
                <a:solidFill>
                  <a:schemeClr val="bg1"/>
                </a:solidFill>
                <a:latin typeface="Arial" pitchFamily="34" charset="0"/>
                <a:cs typeface="Arial" pitchFamily="34" charset="0"/>
              </a:rPr>
              <a:t>Fiscord</a:t>
            </a:r>
            <a:r>
              <a:rPr lang="en-US" sz="3000" dirty="0" smtClean="0">
                <a:solidFill>
                  <a:schemeClr val="bg1"/>
                </a:solidFill>
                <a:latin typeface="Arial" pitchFamily="34" charset="0"/>
                <a:cs typeface="Arial" pitchFamily="34" charset="0"/>
              </a:rPr>
              <a:t> with probability 1/3, and Smack with probability 1/6. What is the probability that all three students use the same platform? Express your answer as a common fraction.</a:t>
            </a:r>
            <a:endParaRPr lang="en-US" sz="30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74708336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1</m:t>
                        </m:r>
                      </m:num>
                      <m:den/>
                    </m:f>
                  </m:oMath>
                </a14:m>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5229497"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latin typeface="Arial" panose="020B0604020202020204" pitchFamily="34" charset="0"/>
                <a:cs typeface="Arial" panose="020B0604020202020204" pitchFamily="34" charset="0"/>
              </a:rPr>
              <a:t>6</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40884190"/>
      </p:ext>
    </p:extLst>
  </p:cSld>
  <p:clrMapOvr>
    <a:masterClrMapping/>
  </p:clrMapOvr>
  <p:transition spd="med">
    <p:fade/>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600" dirty="0" smtClean="0">
                <a:solidFill>
                  <a:schemeClr val="bg1"/>
                </a:solidFill>
                <a:latin typeface="Arial" pitchFamily="34" charset="0"/>
                <a:cs typeface="Arial" pitchFamily="34" charset="0"/>
              </a:rPr>
              <a:t>41</a:t>
            </a:r>
            <a:r>
              <a:rPr lang="en-US" sz="3600" dirty="0" smtClean="0">
                <a:solidFill>
                  <a:schemeClr val="bg1"/>
                </a:solidFill>
                <a:latin typeface="Arial" pitchFamily="34" charset="0"/>
                <a:cs typeface="Arial" pitchFamily="34" charset="0"/>
              </a:rPr>
              <a:t>. John Johnson has an esteemed career of doing Job at Place. He did one task on his first day at Job, and day after, he doubled the Tasks he did on the previous day, plus one extra Task for style. Compute the total number of Tasks John does on his first 10 days doing Job.</a:t>
            </a:r>
            <a:endParaRPr lang="en-US" sz="36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278822334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a:t>
            </a:r>
            <a:r>
              <a:rPr lang="en-US" sz="4000" dirty="0" smtClean="0">
                <a:solidFill>
                  <a:schemeClr val="bg1"/>
                </a:solidFill>
                <a:latin typeface="Arial" pitchFamily="34" charset="0"/>
                <a:cs typeface="Arial" pitchFamily="34" charset="0"/>
              </a:rPr>
              <a:t>036 (Tasks)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212470063"/>
      </p:ext>
    </p:extLst>
  </p:cSld>
  <p:clrMapOvr>
    <a:masterClrMapping/>
  </p:clrMapOvr>
  <p:transition spd="med">
    <p:fade/>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42</a:t>
            </a:r>
            <a:r>
              <a:rPr lang="en-US" dirty="0" smtClean="0">
                <a:solidFill>
                  <a:schemeClr val="bg1"/>
                </a:solidFill>
                <a:latin typeface="Arial" pitchFamily="34" charset="0"/>
                <a:cs typeface="Arial" pitchFamily="34" charset="0"/>
              </a:rPr>
              <a:t>. What is the only digit that is not present in the decimal expansion of 1/81?</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3695730527"/>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8</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934164761"/>
      </p:ext>
    </p:extLst>
  </p:cSld>
  <p:clrMapOvr>
    <a:masterClrMapping/>
  </p:clrMapOvr>
  <p:transition spd="med">
    <p:fade/>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4</m:t>
                        </m:r>
                      </m:num>
                      <m:den/>
                    </m:f>
                  </m:oMath>
                </a14:m>
                <a:endParaRPr lang="en-US" sz="4000"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2" name="Rectangle 1"/>
          <p:cNvSpPr/>
          <p:nvPr/>
        </p:nvSpPr>
        <p:spPr>
          <a:xfrm>
            <a:off x="5440680"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smtClean="0">
                <a:latin typeface="Arial" panose="020B0604020202020204" pitchFamily="34" charset="0"/>
                <a:cs typeface="Arial" panose="020B0604020202020204" pitchFamily="34" charset="0"/>
              </a:rPr>
              <a:t>9</a:t>
            </a:r>
            <a:endParaRPr lang="en-US" sz="4000" dirty="0">
              <a:latin typeface="Arial" panose="020B0604020202020204" pitchFamily="34" charset="0"/>
              <a:cs typeface="Arial" panose="020B0604020202020204" pitchFamily="34" charset="0"/>
            </a:endParaRPr>
          </a:p>
        </p:txBody>
      </p:sp>
    </p:spTree>
  </p:cSld>
  <p:clrMapOvr>
    <a:masterClrMapping/>
  </p:clrMapOvr>
  <p:transition spd="med">
    <p:fade/>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43</a:t>
            </a:r>
            <a:r>
              <a:rPr lang="en-US" dirty="0" smtClean="0">
                <a:solidFill>
                  <a:schemeClr val="bg1"/>
                </a:solidFill>
                <a:latin typeface="Arial" pitchFamily="34" charset="0"/>
                <a:cs typeface="Arial" pitchFamily="34" charset="0"/>
              </a:rPr>
              <a:t>. The integer common angle of a regular </a:t>
            </a:r>
            <a:r>
              <a:rPr lang="en-US" i="1" dirty="0" smtClean="0">
                <a:solidFill>
                  <a:schemeClr val="bg1"/>
                </a:solidFill>
                <a:latin typeface="Arial" pitchFamily="34" charset="0"/>
                <a:cs typeface="Arial" pitchFamily="34" charset="0"/>
              </a:rPr>
              <a:t>u</a:t>
            </a:r>
            <a:r>
              <a:rPr lang="en-US" dirty="0" smtClean="0">
                <a:solidFill>
                  <a:schemeClr val="bg1"/>
                </a:solidFill>
                <a:latin typeface="Arial" pitchFamily="34" charset="0"/>
                <a:cs typeface="Arial" pitchFamily="34" charset="0"/>
              </a:rPr>
              <a:t>-</a:t>
            </a:r>
            <a:r>
              <a:rPr lang="en-US" dirty="0" err="1" smtClean="0">
                <a:solidFill>
                  <a:schemeClr val="bg1"/>
                </a:solidFill>
                <a:latin typeface="Arial" pitchFamily="34" charset="0"/>
                <a:cs typeface="Arial" pitchFamily="34" charset="0"/>
              </a:rPr>
              <a:t>gon</a:t>
            </a:r>
            <a:r>
              <a:rPr lang="en-US" dirty="0" smtClean="0">
                <a:solidFill>
                  <a:schemeClr val="bg1"/>
                </a:solidFill>
                <a:latin typeface="Arial" pitchFamily="34" charset="0"/>
                <a:cs typeface="Arial" pitchFamily="34" charset="0"/>
              </a:rPr>
              <a:t> is 1 degree greater than the integer common angle of a regular </a:t>
            </a:r>
            <a:r>
              <a:rPr lang="en-US" i="1" dirty="0" smtClean="0">
                <a:solidFill>
                  <a:schemeClr val="bg1"/>
                </a:solidFill>
                <a:latin typeface="Arial" pitchFamily="34" charset="0"/>
                <a:cs typeface="Arial" pitchFamily="34" charset="0"/>
              </a:rPr>
              <a:t>v</a:t>
            </a:r>
            <a:r>
              <a:rPr lang="en-US" dirty="0" smtClean="0">
                <a:solidFill>
                  <a:schemeClr val="bg1"/>
                </a:solidFill>
                <a:latin typeface="Arial" pitchFamily="34" charset="0"/>
                <a:cs typeface="Arial" pitchFamily="34" charset="0"/>
              </a:rPr>
              <a:t>-</a:t>
            </a:r>
            <a:r>
              <a:rPr lang="en-US" dirty="0" err="1" smtClean="0">
                <a:solidFill>
                  <a:schemeClr val="bg1"/>
                </a:solidFill>
                <a:latin typeface="Arial" pitchFamily="34" charset="0"/>
                <a:cs typeface="Arial" pitchFamily="34" charset="0"/>
              </a:rPr>
              <a:t>gon</a:t>
            </a:r>
            <a:r>
              <a:rPr lang="en-US" dirty="0" smtClean="0">
                <a:solidFill>
                  <a:schemeClr val="bg1"/>
                </a:solidFill>
                <a:latin typeface="Arial" pitchFamily="34" charset="0"/>
                <a:cs typeface="Arial" pitchFamily="34" charset="0"/>
              </a:rPr>
              <a:t>. What is the minimum possible value of </a:t>
            </a:r>
            <a:r>
              <a:rPr lang="en-US" i="1" dirty="0" smtClean="0">
                <a:solidFill>
                  <a:schemeClr val="bg1"/>
                </a:solidFill>
                <a:latin typeface="Arial" pitchFamily="34" charset="0"/>
                <a:cs typeface="Arial" pitchFamily="34" charset="0"/>
              </a:rPr>
              <a:t>v</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572103968"/>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36</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3100169756"/>
      </p:ext>
    </p:extLst>
  </p:cSld>
  <p:clrMapOvr>
    <a:masterClrMapping/>
  </p:clrMapOvr>
  <p:transition spd="med">
    <p:fade/>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000" dirty="0" smtClean="0">
                <a:solidFill>
                  <a:schemeClr val="bg1"/>
                </a:solidFill>
                <a:latin typeface="Arial" pitchFamily="34" charset="0"/>
                <a:cs typeface="Arial" pitchFamily="34" charset="0"/>
              </a:rPr>
              <a:t>44</a:t>
            </a:r>
            <a:r>
              <a:rPr lang="en-US" sz="3000" dirty="0" smtClean="0">
                <a:solidFill>
                  <a:schemeClr val="bg1"/>
                </a:solidFill>
                <a:latin typeface="Arial" pitchFamily="34" charset="0"/>
                <a:cs typeface="Arial" pitchFamily="34" charset="0"/>
              </a:rPr>
              <a:t>. 64 people are participating in a single-elimination hot potato tournament. Each match consists of a 1 vs 1 hot potato game, where each player has a 1/3 chance to win, lose, or draw. Once a player loses, they are eliminated from the tournament. The tournament ends once only one player remains. What is the expected number of matches required to determine the winner of the tournament? Express your answer as a  common fraction.</a:t>
            </a:r>
            <a:endParaRPr lang="en-US" sz="30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721580179"/>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682"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14:m>
                  <m:oMath xmlns:m="http://schemas.openxmlformats.org/officeDocument/2006/math">
                    <m:f>
                      <m:fPr>
                        <m:ctrlPr>
                          <a:rPr lang="en-US" sz="4000" i="1" smtClean="0">
                            <a:solidFill>
                              <a:schemeClr val="bg1"/>
                            </a:solidFill>
                            <a:latin typeface="Cambria Math" panose="02040503050406030204" pitchFamily="18" charset="0"/>
                            <a:cs typeface="Arial" pitchFamily="34" charset="0"/>
                          </a:rPr>
                        </m:ctrlPr>
                      </m:fPr>
                      <m:num>
                        <m:r>
                          <m:rPr>
                            <m:nor/>
                          </m:rPr>
                          <a:rPr lang="en-US" sz="4000" b="0" i="0" smtClean="0">
                            <a:solidFill>
                              <a:schemeClr val="bg1"/>
                            </a:solidFill>
                            <a:latin typeface="Arial" panose="020B0604020202020204" pitchFamily="34" charset="0"/>
                            <a:cs typeface="Arial" panose="020B0604020202020204" pitchFamily="34" charset="0"/>
                          </a:rPr>
                          <m:t>189</m:t>
                        </m:r>
                      </m:num>
                      <m:den/>
                    </m:f>
                  </m:oMath>
                </a14:m>
                <a:r>
                  <a:rPr lang="en-US" sz="4000" dirty="0" smtClean="0">
                    <a:solidFill>
                      <a:schemeClr val="bg1"/>
                    </a:solidFill>
                    <a:latin typeface="Arial" pitchFamily="34" charset="0"/>
                    <a:cs typeface="Arial" pitchFamily="34" charset="0"/>
                  </a:rPr>
                  <a:t> (matches)</a:t>
                </a:r>
                <a:endParaRPr lang="en-US" sz="4000" dirty="0">
                  <a:solidFill>
                    <a:schemeClr val="bg1"/>
                  </a:solidFill>
                  <a:latin typeface="Arial" pitchFamily="34" charset="0"/>
                  <a:cs typeface="Arial" pitchFamily="34" charset="0"/>
                </a:endParaRPr>
              </a:p>
            </p:txBody>
          </p:sp>
        </mc:Choice>
        <mc:Fallback>
          <p:sp>
            <p:nvSpPr>
              <p:cNvPr id="682"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a:stretch>
              </a:blipFill>
            </p:spPr>
            <p:txBody>
              <a:bodyPr/>
              <a:lstStyle/>
              <a:p>
                <a:r>
                  <a:rPr lang="en-US">
                    <a:noFill/>
                  </a:rPr>
                  <a:t> </a:t>
                </a:r>
              </a:p>
            </p:txBody>
          </p:sp>
        </mc:Fallback>
      </mc:AlternateContent>
      <p:sp>
        <p:nvSpPr>
          <p:cNvPr id="683" name="Rectangle 682"/>
          <p:cNvSpPr/>
          <p:nvPr/>
        </p:nvSpPr>
        <p:spPr>
          <a:xfrm>
            <a:off x="4038600" y="3379788"/>
            <a:ext cx="637903" cy="735012"/>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000" dirty="0">
                <a:latin typeface="Arial" panose="020B0604020202020204" pitchFamily="34" charset="0"/>
                <a:cs typeface="Arial" panose="020B0604020202020204" pitchFamily="34" charset="0"/>
              </a:rPr>
              <a:t>2</a:t>
            </a:r>
            <a:endParaRPr lang="en-US" sz="400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8091152"/>
      </p:ext>
    </p:extLst>
  </p:cSld>
  <p:clrMapOvr>
    <a:masterClrMapping/>
  </p:clrMapOvr>
  <p:transition spd="med">
    <p:fade/>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Autofit/>
          </a:bodyPr>
          <a:lstStyle/>
          <a:p>
            <a:pPr algn="l"/>
            <a:r>
              <a:rPr lang="en-US" sz="3400" dirty="0" smtClean="0">
                <a:solidFill>
                  <a:schemeClr val="bg1"/>
                </a:solidFill>
                <a:latin typeface="Arial" pitchFamily="34" charset="0"/>
                <a:cs typeface="Arial" pitchFamily="34" charset="0"/>
              </a:rPr>
              <a:t>45</a:t>
            </a:r>
            <a:r>
              <a:rPr lang="en-US" sz="3400" dirty="0" smtClean="0">
                <a:solidFill>
                  <a:schemeClr val="bg1"/>
                </a:solidFill>
                <a:latin typeface="Arial" pitchFamily="34" charset="0"/>
                <a:cs typeface="Arial" pitchFamily="34" charset="0"/>
              </a:rPr>
              <a:t>. In a forest, small bushes contain 9 nuts, medium bushes contain 14 nuts, and large bushes contain 20 nuts. Tico plans to search through 6 bushes, 3 of which must be of one size, 2 of which must be a different size, and the last of which must be the last size. What is the difference between the maximum and minimum number of nuts Tico can collect?</a:t>
            </a:r>
            <a:endParaRPr lang="en-US" sz="3400"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1722871403"/>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22 (nuts)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518252715"/>
      </p:ext>
    </p:extLst>
  </p:cSld>
  <p:clrMapOvr>
    <a:masterClrMapping/>
  </p:clrMapOvr>
  <p:transition spd="med">
    <p:fade/>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pPr algn="l"/>
            <a:r>
              <a:rPr lang="en-US" dirty="0" smtClean="0">
                <a:solidFill>
                  <a:schemeClr val="bg1"/>
                </a:solidFill>
                <a:latin typeface="Arial" pitchFamily="34" charset="0"/>
                <a:cs typeface="Arial" pitchFamily="34" charset="0"/>
              </a:rPr>
              <a:t>46</a:t>
            </a:r>
            <a:r>
              <a:rPr lang="en-US" dirty="0" smtClean="0">
                <a:solidFill>
                  <a:schemeClr val="bg1"/>
                </a:solidFill>
                <a:latin typeface="Arial" pitchFamily="34" charset="0"/>
                <a:cs typeface="Arial" pitchFamily="34" charset="0"/>
              </a:rPr>
              <a:t>. For what positive integer base b does 323</a:t>
            </a:r>
            <a:r>
              <a:rPr lang="en-US" i="1" baseline="-25000" dirty="0" smtClean="0">
                <a:solidFill>
                  <a:schemeClr val="bg1"/>
                </a:solidFill>
                <a:latin typeface="Arial" pitchFamily="34" charset="0"/>
                <a:cs typeface="Arial" pitchFamily="34" charset="0"/>
              </a:rPr>
              <a:t>b</a:t>
            </a:r>
            <a:r>
              <a:rPr lang="en-US" dirty="0" smtClean="0">
                <a:solidFill>
                  <a:schemeClr val="bg1"/>
                </a:solidFill>
                <a:latin typeface="Arial" pitchFamily="34" charset="0"/>
                <a:cs typeface="Arial" pitchFamily="34" charset="0"/>
              </a:rPr>
              <a:t> = 123</a:t>
            </a:r>
            <a:r>
              <a:rPr lang="en-US" baseline="-25000" dirty="0" smtClean="0">
                <a:solidFill>
                  <a:schemeClr val="bg1"/>
                </a:solidFill>
                <a:latin typeface="Arial" pitchFamily="34" charset="0"/>
                <a:cs typeface="Arial" pitchFamily="34" charset="0"/>
              </a:rPr>
              <a:t>10</a:t>
            </a:r>
            <a:r>
              <a:rPr lang="en-US" dirty="0" smtClean="0">
                <a:solidFill>
                  <a:schemeClr val="bg1"/>
                </a:solidFill>
                <a:latin typeface="Arial" pitchFamily="34" charset="0"/>
                <a:cs typeface="Arial" pitchFamily="34" charset="0"/>
              </a:rPr>
              <a:t>?</a:t>
            </a:r>
            <a:endParaRPr lang="en-US" dirty="0">
              <a:solidFill>
                <a:schemeClr val="bg1"/>
              </a:solidFill>
              <a:latin typeface="Arial" pitchFamily="34" charset="0"/>
              <a:cs typeface="Arial" pitchFamily="34" charset="0"/>
            </a:endParaRPr>
          </a:p>
        </p:txBody>
      </p:sp>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62301145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6</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2865593225"/>
      </p:ext>
    </p:extLst>
  </p:cSld>
  <p:clrMapOvr>
    <a:masterClrMapping/>
  </p:clrMapOvr>
  <p:transition spd="med">
    <p:fade/>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1" name="Group 4"/>
          <p:cNvGrpSpPr/>
          <p:nvPr/>
        </p:nvGrpSpPr>
        <p:grpSpPr>
          <a:xfrm>
            <a:off x="-228600" y="-152400"/>
            <a:ext cx="9601200" cy="7315200"/>
            <a:chOff x="-228600" y="-152400"/>
            <a:chExt cx="9601200" cy="7315200"/>
          </a:xfrm>
        </p:grpSpPr>
        <p:grpSp>
          <p:nvGrpSpPr>
            <p:cNvPr id="392" name="Group 644"/>
            <p:cNvGrpSpPr/>
            <p:nvPr/>
          </p:nvGrpSpPr>
          <p:grpSpPr>
            <a:xfrm>
              <a:off x="-228600" y="-152400"/>
              <a:ext cx="9601200" cy="7315200"/>
              <a:chOff x="-228600" y="-152400"/>
              <a:chExt cx="9601200" cy="7315200"/>
            </a:xfrm>
          </p:grpSpPr>
          <p:sp>
            <p:nvSpPr>
              <p:cNvPr id="460" name="Rectangle 459"/>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2" name="Rectangle 681"/>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3" name="Rectangle 682"/>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4" name="Rectangle 683"/>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5" name="Rectangle 684"/>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6" name="Rectangle 685"/>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7" name="Rectangle 686"/>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8" name="Rectangle 687"/>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9" name="Rectangle 688"/>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0" name="Rectangle 689"/>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1" name="Rectangle 690"/>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2" name="Rectangle 691"/>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3" name="Rectangle 692"/>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4" name="Rectangle 693"/>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5" name="Rectangle 694"/>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6" name="Rectangle 695"/>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7" name="Rectangle 696"/>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8" name="Rectangle 697"/>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99" name="Rectangle 698"/>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0" name="Rectangle 699"/>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1" name="Rectangle 700"/>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2" name="Rectangle 701"/>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3" name="Rectangle 702"/>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4" name="Rectangle 703"/>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5" name="Rectangle 704"/>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6" name="Rectangle 705"/>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7" name="Rectangle 706"/>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8" name="Rectangle 707"/>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09" name="Rectangle 708"/>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0" name="Rectangle 709"/>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1" name="Rectangle 710"/>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2" name="Rectangle 711"/>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3" name="Rectangle 712"/>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4" name="Rectangle 713"/>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5" name="Rectangle 714"/>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6" name="Rectangle 715"/>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7" name="Rectangle 716"/>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8" name="Rectangle 717"/>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19" name="Rectangle 718"/>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0" name="Rectangle 719"/>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1" name="Rectangle 720"/>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2" name="Rectangle 721"/>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3" name="Rectangle 722"/>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4" name="Rectangle 723"/>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5" name="Rectangle 724"/>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6" name="Rectangle 725"/>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7" name="Rectangle 726"/>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8" name="Rectangle 727"/>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729" name="Rectangle 728"/>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93" name="Group 717"/>
            <p:cNvGrpSpPr/>
            <p:nvPr/>
          </p:nvGrpSpPr>
          <p:grpSpPr>
            <a:xfrm>
              <a:off x="2057400" y="304800"/>
              <a:ext cx="5029200" cy="2743200"/>
              <a:chOff x="2057400" y="304800"/>
              <a:chExt cx="5029200" cy="2743200"/>
            </a:xfrm>
          </p:grpSpPr>
          <p:sp>
            <p:nvSpPr>
              <p:cNvPr id="394" name="Rectangle 393"/>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Rectangle 411"/>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Rectangle 412"/>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Rectangle 413"/>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Rectangle 414"/>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Rectangle 415"/>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Rectangle 416"/>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Rectangle 417"/>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Rectangle 418"/>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Rectangle 419"/>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Rectangle 422"/>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Rectangle 440"/>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Rectangle 441"/>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Rectangle 447"/>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Rectangle 451"/>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Rectangle 454"/>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Rectangle 455"/>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456"/>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mc:AlternateContent xmlns:mc="http://schemas.openxmlformats.org/markup-compatibility/2006">
        <mc:Choice xmlns:a14="http://schemas.microsoft.com/office/drawing/2010/main" Requires="a14">
          <p:sp>
            <p:nvSpPr>
              <p:cNvPr id="5" name="Title 4"/>
              <p:cNvSpPr>
                <a:spLocks noGrp="1"/>
              </p:cNvSpPr>
              <p:nvPr>
                <p:ph type="ctrTitle"/>
              </p:nvPr>
            </p:nvSpPr>
            <p:spPr>
              <a:xfrm>
                <a:off x="685800" y="2590800"/>
                <a:ext cx="7772400" cy="1470025"/>
              </a:xfrm>
            </p:spPr>
            <p:txBody>
              <a:bodyPr>
                <a:normAutofit fontScale="90000"/>
              </a:bodyPr>
              <a:lstStyle/>
              <a:p>
                <a:pPr algn="l"/>
                <a:r>
                  <a:rPr lang="en-US" dirty="0" smtClean="0">
                    <a:solidFill>
                      <a:schemeClr val="bg1"/>
                    </a:solidFill>
                    <a:latin typeface="Arial" pitchFamily="34" charset="0"/>
                    <a:cs typeface="Arial" pitchFamily="34" charset="0"/>
                  </a:rPr>
                  <a:t>47</a:t>
                </a:r>
                <a:r>
                  <a:rPr lang="en-US" dirty="0" smtClean="0">
                    <a:solidFill>
                      <a:schemeClr val="bg1"/>
                    </a:solidFill>
                    <a:latin typeface="Arial" pitchFamily="34" charset="0"/>
                    <a:cs typeface="Arial" pitchFamily="34" charset="0"/>
                  </a:rPr>
                  <a:t>. Josh is trying to beat a 10-world challenge in a video game without dying. If he has a </a:t>
                </a:r>
                <a14:m>
                  <m:oMath xmlns:m="http://schemas.openxmlformats.org/officeDocument/2006/math">
                    <m:f>
                      <m:fPr>
                        <m:ctrlPr>
                          <a:rPr lang="en-US" i="1" smtClean="0">
                            <a:solidFill>
                              <a:schemeClr val="bg1"/>
                            </a:solidFill>
                            <a:latin typeface="Cambria Math" panose="02040503050406030204" pitchFamily="18" charset="0"/>
                            <a:cs typeface="Arial" pitchFamily="34" charset="0"/>
                          </a:rPr>
                        </m:ctrlPr>
                      </m:fPr>
                      <m:num>
                        <m:r>
                          <m:rPr>
                            <m:nor/>
                          </m:rPr>
                          <a:rPr lang="en-US" b="0" i="0" smtClean="0">
                            <a:solidFill>
                              <a:schemeClr val="bg1"/>
                            </a:solidFill>
                            <a:latin typeface="Arial" panose="020B0604020202020204" pitchFamily="34" charset="0"/>
                            <a:cs typeface="Arial" panose="020B0604020202020204" pitchFamily="34" charset="0"/>
                          </a:rPr>
                          <m:t>11</m:t>
                        </m:r>
                        <m:r>
                          <m:rPr>
                            <m:nor/>
                          </m:rPr>
                          <a:rPr lang="en-US" dirty="0">
                            <a:solidFill>
                              <a:schemeClr val="bg1"/>
                            </a:solidFill>
                            <a:latin typeface="Arial" pitchFamily="34" charset="0"/>
                            <a:cs typeface="Arial" pitchFamily="34" charset="0"/>
                          </a:rPr>
                          <m:t>–</m:t>
                        </m:r>
                        <m:r>
                          <m:rPr>
                            <m:nor/>
                          </m:rPr>
                          <a:rPr lang="en-US" b="0" i="0" smtClean="0">
                            <a:solidFill>
                              <a:schemeClr val="bg1"/>
                            </a:solidFill>
                            <a:latin typeface="Arial" panose="020B0604020202020204" pitchFamily="34" charset="0"/>
                            <a:cs typeface="Arial" panose="020B0604020202020204" pitchFamily="34" charset="0"/>
                          </a:rPr>
                          <m:t>n</m:t>
                        </m:r>
                      </m:num>
                      <m:den>
                        <m:r>
                          <m:rPr>
                            <m:nor/>
                          </m:rPr>
                          <a:rPr lang="en-US" b="0" i="0" smtClean="0">
                            <a:solidFill>
                              <a:schemeClr val="bg1"/>
                            </a:solidFill>
                            <a:latin typeface="Arial" panose="020B0604020202020204" pitchFamily="34" charset="0"/>
                            <a:cs typeface="Arial" panose="020B0604020202020204" pitchFamily="34" charset="0"/>
                          </a:rPr>
                          <m:t>13</m:t>
                        </m:r>
                        <m:r>
                          <m:rPr>
                            <m:nor/>
                          </m:rPr>
                          <a:rPr lang="en-US" dirty="0">
                            <a:solidFill>
                              <a:schemeClr val="bg1"/>
                            </a:solidFill>
                            <a:latin typeface="Arial" pitchFamily="34" charset="0"/>
                            <a:cs typeface="Arial" pitchFamily="34" charset="0"/>
                          </a:rPr>
                          <m:t>–</m:t>
                        </m:r>
                        <m:r>
                          <m:rPr>
                            <m:nor/>
                          </m:rPr>
                          <a:rPr lang="en-US" b="0" i="0" smtClean="0">
                            <a:solidFill>
                              <a:schemeClr val="bg1"/>
                            </a:solidFill>
                            <a:latin typeface="Arial" panose="020B0604020202020204" pitchFamily="34" charset="0"/>
                            <a:cs typeface="Arial" panose="020B0604020202020204" pitchFamily="34" charset="0"/>
                          </a:rPr>
                          <m:t>n</m:t>
                        </m:r>
                      </m:den>
                    </m:f>
                  </m:oMath>
                </a14:m>
                <a:r>
                  <a:rPr lang="en-US" dirty="0" smtClean="0">
                    <a:solidFill>
                      <a:schemeClr val="bg1"/>
                    </a:solidFill>
                    <a:latin typeface="Arial" pitchFamily="34" charset="0"/>
                    <a:cs typeface="Arial" pitchFamily="34" charset="0"/>
                  </a:rPr>
                  <a:t> chance of beating world n without dying, what is the expected number of attempts it will take him to succeed?</a:t>
                </a:r>
                <a:endParaRPr lang="en-US" dirty="0">
                  <a:solidFill>
                    <a:schemeClr val="bg1"/>
                  </a:solidFill>
                  <a:latin typeface="Arial" pitchFamily="34" charset="0"/>
                  <a:cs typeface="Arial" pitchFamily="34" charset="0"/>
                </a:endParaRPr>
              </a:p>
            </p:txBody>
          </p:sp>
        </mc:Choice>
        <mc:Fallback>
          <p:sp>
            <p:nvSpPr>
              <p:cNvPr id="5" name="Title 4"/>
              <p:cNvSpPr>
                <a:spLocks noGrp="1" noRot="1" noChangeAspect="1" noMove="1" noResize="1" noEditPoints="1" noAdjustHandles="1" noChangeArrowheads="1" noChangeShapeType="1" noTextEdit="1"/>
              </p:cNvSpPr>
              <p:nvPr>
                <p:ph type="ctrTitle"/>
              </p:nvPr>
            </p:nvSpPr>
            <p:spPr>
              <a:xfrm>
                <a:off x="685800" y="2590800"/>
                <a:ext cx="7772400" cy="1470025"/>
              </a:xfrm>
              <a:blipFill rotWithShape="0">
                <a:blip r:embed="rId3"/>
                <a:stretch>
                  <a:fillRect l="-2824" t="-119502" r="-3922" b="-129876"/>
                </a:stretch>
              </a:blipFill>
            </p:spPr>
            <p:txBody>
              <a:bodyPr/>
              <a:lstStyle/>
              <a:p>
                <a:r>
                  <a:rPr lang="en-US">
                    <a:noFill/>
                  </a:rPr>
                  <a:t> </a:t>
                </a:r>
              </a:p>
            </p:txBody>
          </p:sp>
        </mc:Fallback>
      </mc:AlternateContent>
      <p:sp>
        <p:nvSpPr>
          <p:cNvPr id="4" name="TextBox 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45</a:t>
            </a:r>
            <a:endParaRPr lang="en-US" sz="3200" dirty="0">
              <a:solidFill>
                <a:schemeClr val="bg1"/>
              </a:solidFill>
              <a:latin typeface="Arial Black" pitchFamily="34" charset="0"/>
            </a:endParaRPr>
          </a:p>
        </p:txBody>
      </p:sp>
      <p:sp>
        <p:nvSpPr>
          <p:cNvPr id="7" name="TextBox 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44</a:t>
            </a:r>
            <a:endParaRPr lang="en-US" sz="3200" dirty="0">
              <a:solidFill>
                <a:schemeClr val="bg1"/>
              </a:solidFill>
              <a:latin typeface="Arial Black" pitchFamily="34" charset="0"/>
            </a:endParaRPr>
          </a:p>
        </p:txBody>
      </p:sp>
      <p:sp>
        <p:nvSpPr>
          <p:cNvPr id="8" name="TextBox 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43</a:t>
            </a:r>
            <a:endParaRPr lang="en-US" sz="3200" dirty="0">
              <a:solidFill>
                <a:schemeClr val="bg1"/>
              </a:solidFill>
              <a:latin typeface="Arial Black" pitchFamily="34" charset="0"/>
            </a:endParaRPr>
          </a:p>
        </p:txBody>
      </p:sp>
      <p:sp>
        <p:nvSpPr>
          <p:cNvPr id="9" name="TextBox 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42</a:t>
            </a:r>
            <a:endParaRPr lang="en-US" sz="3200" dirty="0">
              <a:solidFill>
                <a:schemeClr val="bg1"/>
              </a:solidFill>
              <a:latin typeface="Arial Black" pitchFamily="34" charset="0"/>
            </a:endParaRPr>
          </a:p>
        </p:txBody>
      </p:sp>
      <p:sp>
        <p:nvSpPr>
          <p:cNvPr id="10" name="TextBox 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41</a:t>
            </a:r>
            <a:endParaRPr lang="en-US" sz="3200" dirty="0">
              <a:solidFill>
                <a:schemeClr val="bg1"/>
              </a:solidFill>
              <a:latin typeface="Arial Black" pitchFamily="34" charset="0"/>
            </a:endParaRPr>
          </a:p>
        </p:txBody>
      </p:sp>
      <p:sp>
        <p:nvSpPr>
          <p:cNvPr id="11" name="TextBox 1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40</a:t>
            </a:r>
            <a:endParaRPr lang="en-US" sz="3200" dirty="0">
              <a:solidFill>
                <a:schemeClr val="bg1"/>
              </a:solidFill>
              <a:latin typeface="Arial Black" pitchFamily="34" charset="0"/>
            </a:endParaRPr>
          </a:p>
        </p:txBody>
      </p:sp>
      <p:sp>
        <p:nvSpPr>
          <p:cNvPr id="12" name="TextBox 1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39</a:t>
            </a:r>
            <a:endParaRPr lang="en-US" sz="3200" dirty="0">
              <a:solidFill>
                <a:schemeClr val="bg1"/>
              </a:solidFill>
              <a:latin typeface="Arial Black" pitchFamily="34" charset="0"/>
            </a:endParaRPr>
          </a:p>
        </p:txBody>
      </p:sp>
      <p:sp>
        <p:nvSpPr>
          <p:cNvPr id="13" name="TextBox 1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38</a:t>
            </a:r>
            <a:endParaRPr lang="en-US" sz="3200" dirty="0">
              <a:solidFill>
                <a:schemeClr val="bg1"/>
              </a:solidFill>
              <a:latin typeface="Arial Black" pitchFamily="34" charset="0"/>
            </a:endParaRPr>
          </a:p>
        </p:txBody>
      </p:sp>
      <p:sp>
        <p:nvSpPr>
          <p:cNvPr id="14" name="TextBox 1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37</a:t>
            </a:r>
            <a:endParaRPr lang="en-US" sz="3200" dirty="0">
              <a:solidFill>
                <a:schemeClr val="bg1"/>
              </a:solidFill>
              <a:latin typeface="Arial Black" pitchFamily="34" charset="0"/>
            </a:endParaRPr>
          </a:p>
        </p:txBody>
      </p:sp>
      <p:sp>
        <p:nvSpPr>
          <p:cNvPr id="15" name="TextBox 1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36</a:t>
            </a:r>
            <a:endParaRPr lang="en-US" sz="3200" dirty="0">
              <a:solidFill>
                <a:schemeClr val="bg1"/>
              </a:solidFill>
              <a:latin typeface="Arial Black" pitchFamily="34" charset="0"/>
            </a:endParaRPr>
          </a:p>
        </p:txBody>
      </p:sp>
      <p:sp>
        <p:nvSpPr>
          <p:cNvPr id="16" name="TextBox 1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35</a:t>
            </a:r>
            <a:endParaRPr lang="en-US" sz="3200" dirty="0">
              <a:solidFill>
                <a:schemeClr val="bg1"/>
              </a:solidFill>
              <a:latin typeface="Arial Black" pitchFamily="34" charset="0"/>
            </a:endParaRPr>
          </a:p>
        </p:txBody>
      </p:sp>
      <p:sp>
        <p:nvSpPr>
          <p:cNvPr id="17" name="TextBox 1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34</a:t>
            </a:r>
            <a:endParaRPr lang="en-US" sz="3200" dirty="0">
              <a:solidFill>
                <a:schemeClr val="bg1"/>
              </a:solidFill>
              <a:latin typeface="Arial Black" pitchFamily="34" charset="0"/>
            </a:endParaRPr>
          </a:p>
        </p:txBody>
      </p:sp>
      <p:sp>
        <p:nvSpPr>
          <p:cNvPr id="18" name="TextBox 1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33</a:t>
            </a:r>
            <a:endParaRPr lang="en-US" sz="3200" dirty="0">
              <a:solidFill>
                <a:schemeClr val="bg1"/>
              </a:solidFill>
              <a:latin typeface="Arial Black" pitchFamily="34" charset="0"/>
            </a:endParaRPr>
          </a:p>
        </p:txBody>
      </p:sp>
      <p:sp>
        <p:nvSpPr>
          <p:cNvPr id="19" name="TextBox 1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32</a:t>
            </a:r>
            <a:endParaRPr lang="en-US" sz="3200" dirty="0">
              <a:solidFill>
                <a:schemeClr val="bg1"/>
              </a:solidFill>
              <a:latin typeface="Arial Black" pitchFamily="34" charset="0"/>
            </a:endParaRPr>
          </a:p>
        </p:txBody>
      </p:sp>
      <p:sp>
        <p:nvSpPr>
          <p:cNvPr id="20" name="TextBox 1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31</a:t>
            </a:r>
            <a:endParaRPr lang="en-US" sz="3200" dirty="0">
              <a:solidFill>
                <a:schemeClr val="bg1"/>
              </a:solidFill>
              <a:latin typeface="Arial Black" pitchFamily="34" charset="0"/>
            </a:endParaRPr>
          </a:p>
        </p:txBody>
      </p:sp>
      <p:sp>
        <p:nvSpPr>
          <p:cNvPr id="21" name="TextBox 2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30</a:t>
            </a:r>
            <a:endParaRPr lang="en-US" sz="3200" dirty="0">
              <a:solidFill>
                <a:schemeClr val="bg1"/>
              </a:solidFill>
              <a:latin typeface="Arial Black" pitchFamily="34" charset="0"/>
            </a:endParaRPr>
          </a:p>
        </p:txBody>
      </p:sp>
      <p:sp>
        <p:nvSpPr>
          <p:cNvPr id="22" name="TextBox 2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29</a:t>
            </a:r>
            <a:endParaRPr lang="en-US" sz="3200" dirty="0">
              <a:solidFill>
                <a:schemeClr val="bg1"/>
              </a:solidFill>
              <a:latin typeface="Arial Black" pitchFamily="34" charset="0"/>
            </a:endParaRPr>
          </a:p>
        </p:txBody>
      </p:sp>
      <p:sp>
        <p:nvSpPr>
          <p:cNvPr id="23" name="TextBox 2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28</a:t>
            </a:r>
            <a:endParaRPr lang="en-US" sz="3200" dirty="0">
              <a:solidFill>
                <a:schemeClr val="bg1"/>
              </a:solidFill>
              <a:latin typeface="Arial Black" pitchFamily="34" charset="0"/>
            </a:endParaRPr>
          </a:p>
        </p:txBody>
      </p:sp>
      <p:sp>
        <p:nvSpPr>
          <p:cNvPr id="24" name="TextBox 2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27</a:t>
            </a:r>
            <a:endParaRPr lang="en-US" sz="3200" dirty="0">
              <a:solidFill>
                <a:schemeClr val="bg1"/>
              </a:solidFill>
              <a:latin typeface="Arial Black" pitchFamily="34" charset="0"/>
            </a:endParaRPr>
          </a:p>
        </p:txBody>
      </p:sp>
      <p:sp>
        <p:nvSpPr>
          <p:cNvPr id="25" name="TextBox 2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26</a:t>
            </a:r>
            <a:endParaRPr lang="en-US" sz="3200" dirty="0">
              <a:solidFill>
                <a:schemeClr val="bg1"/>
              </a:solidFill>
              <a:latin typeface="Arial Black" pitchFamily="34" charset="0"/>
            </a:endParaRPr>
          </a:p>
        </p:txBody>
      </p:sp>
      <p:sp>
        <p:nvSpPr>
          <p:cNvPr id="26" name="TextBox 2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25</a:t>
            </a:r>
            <a:endParaRPr lang="en-US" sz="3200" dirty="0">
              <a:solidFill>
                <a:schemeClr val="bg1"/>
              </a:solidFill>
              <a:latin typeface="Arial Black" pitchFamily="34" charset="0"/>
            </a:endParaRPr>
          </a:p>
        </p:txBody>
      </p:sp>
      <p:sp>
        <p:nvSpPr>
          <p:cNvPr id="27" name="TextBox 2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24</a:t>
            </a:r>
            <a:endParaRPr lang="en-US" sz="3200" dirty="0">
              <a:solidFill>
                <a:schemeClr val="bg1"/>
              </a:solidFill>
              <a:latin typeface="Arial Black" pitchFamily="34" charset="0"/>
            </a:endParaRPr>
          </a:p>
        </p:txBody>
      </p:sp>
      <p:sp>
        <p:nvSpPr>
          <p:cNvPr id="28" name="TextBox 2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23</a:t>
            </a:r>
            <a:endParaRPr lang="en-US" sz="3200" dirty="0">
              <a:solidFill>
                <a:schemeClr val="bg1"/>
              </a:solidFill>
              <a:latin typeface="Arial Black" pitchFamily="34" charset="0"/>
            </a:endParaRPr>
          </a:p>
        </p:txBody>
      </p:sp>
      <p:sp>
        <p:nvSpPr>
          <p:cNvPr id="29" name="TextBox 2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22</a:t>
            </a:r>
            <a:endParaRPr lang="en-US" sz="3200" dirty="0">
              <a:solidFill>
                <a:schemeClr val="bg1"/>
              </a:solidFill>
              <a:latin typeface="Arial Black" pitchFamily="34" charset="0"/>
            </a:endParaRPr>
          </a:p>
        </p:txBody>
      </p:sp>
      <p:sp>
        <p:nvSpPr>
          <p:cNvPr id="30" name="TextBox 2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21</a:t>
            </a:r>
            <a:endParaRPr lang="en-US" sz="3200" dirty="0">
              <a:solidFill>
                <a:schemeClr val="bg1"/>
              </a:solidFill>
              <a:latin typeface="Arial Black" pitchFamily="34" charset="0"/>
            </a:endParaRPr>
          </a:p>
        </p:txBody>
      </p:sp>
      <p:sp>
        <p:nvSpPr>
          <p:cNvPr id="31" name="TextBox 3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20</a:t>
            </a:r>
            <a:endParaRPr lang="en-US" sz="3200" dirty="0">
              <a:solidFill>
                <a:schemeClr val="bg1"/>
              </a:solidFill>
              <a:latin typeface="Arial Black" pitchFamily="34" charset="0"/>
            </a:endParaRPr>
          </a:p>
        </p:txBody>
      </p:sp>
      <p:sp>
        <p:nvSpPr>
          <p:cNvPr id="32" name="TextBox 3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19</a:t>
            </a:r>
            <a:endParaRPr lang="en-US" sz="3200" dirty="0">
              <a:solidFill>
                <a:schemeClr val="bg1"/>
              </a:solidFill>
              <a:latin typeface="Arial Black" pitchFamily="34" charset="0"/>
            </a:endParaRPr>
          </a:p>
        </p:txBody>
      </p:sp>
      <p:sp>
        <p:nvSpPr>
          <p:cNvPr id="33" name="TextBox 3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18</a:t>
            </a:r>
            <a:endParaRPr lang="en-US" sz="3200" dirty="0">
              <a:solidFill>
                <a:schemeClr val="bg1"/>
              </a:solidFill>
              <a:latin typeface="Arial Black" pitchFamily="34" charset="0"/>
            </a:endParaRPr>
          </a:p>
        </p:txBody>
      </p:sp>
      <p:sp>
        <p:nvSpPr>
          <p:cNvPr id="34" name="TextBox 3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17</a:t>
            </a:r>
            <a:endParaRPr lang="en-US" sz="3200" dirty="0">
              <a:solidFill>
                <a:schemeClr val="bg1"/>
              </a:solidFill>
              <a:latin typeface="Arial Black" pitchFamily="34" charset="0"/>
            </a:endParaRPr>
          </a:p>
        </p:txBody>
      </p:sp>
      <p:sp>
        <p:nvSpPr>
          <p:cNvPr id="35" name="TextBox 3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16</a:t>
            </a:r>
            <a:endParaRPr lang="en-US" sz="3200" dirty="0">
              <a:solidFill>
                <a:schemeClr val="bg1"/>
              </a:solidFill>
              <a:latin typeface="Arial Black" pitchFamily="34" charset="0"/>
            </a:endParaRPr>
          </a:p>
        </p:txBody>
      </p:sp>
      <p:sp>
        <p:nvSpPr>
          <p:cNvPr id="36" name="TextBox 3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15</a:t>
            </a:r>
            <a:endParaRPr lang="en-US" sz="3200" dirty="0">
              <a:solidFill>
                <a:schemeClr val="bg1"/>
              </a:solidFill>
              <a:latin typeface="Arial Black" pitchFamily="34" charset="0"/>
            </a:endParaRPr>
          </a:p>
        </p:txBody>
      </p:sp>
      <p:sp>
        <p:nvSpPr>
          <p:cNvPr id="37" name="TextBox 3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14</a:t>
            </a:r>
            <a:endParaRPr lang="en-US" sz="3200" dirty="0">
              <a:solidFill>
                <a:schemeClr val="bg1"/>
              </a:solidFill>
              <a:latin typeface="Arial Black" pitchFamily="34" charset="0"/>
            </a:endParaRPr>
          </a:p>
        </p:txBody>
      </p:sp>
      <p:sp>
        <p:nvSpPr>
          <p:cNvPr id="38" name="TextBox 3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13</a:t>
            </a:r>
            <a:endParaRPr lang="en-US" sz="3200" dirty="0">
              <a:solidFill>
                <a:schemeClr val="bg1"/>
              </a:solidFill>
              <a:latin typeface="Arial Black" pitchFamily="34" charset="0"/>
            </a:endParaRPr>
          </a:p>
        </p:txBody>
      </p:sp>
      <p:sp>
        <p:nvSpPr>
          <p:cNvPr id="39" name="TextBox 3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12</a:t>
            </a:r>
            <a:endParaRPr lang="en-US" sz="3200" dirty="0">
              <a:solidFill>
                <a:schemeClr val="bg1"/>
              </a:solidFill>
              <a:latin typeface="Arial Black" pitchFamily="34" charset="0"/>
            </a:endParaRPr>
          </a:p>
        </p:txBody>
      </p:sp>
      <p:sp>
        <p:nvSpPr>
          <p:cNvPr id="40" name="TextBox 3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11</a:t>
            </a:r>
            <a:endParaRPr lang="en-US" sz="3200" dirty="0">
              <a:solidFill>
                <a:schemeClr val="bg1"/>
              </a:solidFill>
              <a:latin typeface="Arial Black" pitchFamily="34" charset="0"/>
            </a:endParaRPr>
          </a:p>
        </p:txBody>
      </p:sp>
      <p:sp>
        <p:nvSpPr>
          <p:cNvPr id="41" name="TextBox 4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10</a:t>
            </a:r>
            <a:endParaRPr lang="en-US" sz="3200" dirty="0">
              <a:solidFill>
                <a:schemeClr val="bg1"/>
              </a:solidFill>
              <a:latin typeface="Arial Black" pitchFamily="34" charset="0"/>
            </a:endParaRPr>
          </a:p>
        </p:txBody>
      </p:sp>
      <p:sp>
        <p:nvSpPr>
          <p:cNvPr id="42" name="TextBox 41"/>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9</a:t>
            </a:r>
            <a:endParaRPr lang="en-US" sz="3200" dirty="0">
              <a:solidFill>
                <a:schemeClr val="bg1"/>
              </a:solidFill>
              <a:latin typeface="Arial Black" pitchFamily="34" charset="0"/>
            </a:endParaRPr>
          </a:p>
        </p:txBody>
      </p:sp>
      <p:sp>
        <p:nvSpPr>
          <p:cNvPr id="43" name="TextBox 42"/>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8</a:t>
            </a:r>
            <a:endParaRPr lang="en-US" sz="3200" dirty="0">
              <a:solidFill>
                <a:schemeClr val="bg1"/>
              </a:solidFill>
              <a:latin typeface="Arial Black" pitchFamily="34" charset="0"/>
            </a:endParaRPr>
          </a:p>
        </p:txBody>
      </p:sp>
      <p:sp>
        <p:nvSpPr>
          <p:cNvPr id="44" name="TextBox 43"/>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7</a:t>
            </a:r>
            <a:endParaRPr lang="en-US" sz="3200" dirty="0">
              <a:solidFill>
                <a:schemeClr val="bg1"/>
              </a:solidFill>
              <a:latin typeface="Arial Black" pitchFamily="34" charset="0"/>
            </a:endParaRPr>
          </a:p>
        </p:txBody>
      </p:sp>
      <p:sp>
        <p:nvSpPr>
          <p:cNvPr id="45" name="TextBox 44"/>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6</a:t>
            </a:r>
            <a:endParaRPr lang="en-US" sz="3200" dirty="0">
              <a:solidFill>
                <a:schemeClr val="bg1"/>
              </a:solidFill>
              <a:latin typeface="Arial Black" pitchFamily="34" charset="0"/>
            </a:endParaRPr>
          </a:p>
        </p:txBody>
      </p:sp>
      <p:sp>
        <p:nvSpPr>
          <p:cNvPr id="46" name="TextBox 45"/>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5</a:t>
            </a:r>
            <a:endParaRPr lang="en-US" sz="3200" dirty="0">
              <a:solidFill>
                <a:schemeClr val="bg1"/>
              </a:solidFill>
              <a:latin typeface="Arial Black" pitchFamily="34" charset="0"/>
            </a:endParaRPr>
          </a:p>
        </p:txBody>
      </p:sp>
      <p:sp>
        <p:nvSpPr>
          <p:cNvPr id="47" name="TextBox 46"/>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4</a:t>
            </a:r>
            <a:endParaRPr lang="en-US" sz="3200" dirty="0">
              <a:solidFill>
                <a:schemeClr val="bg1"/>
              </a:solidFill>
              <a:latin typeface="Arial Black" pitchFamily="34" charset="0"/>
            </a:endParaRPr>
          </a:p>
        </p:txBody>
      </p:sp>
      <p:sp>
        <p:nvSpPr>
          <p:cNvPr id="48" name="TextBox 47"/>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3</a:t>
            </a:r>
            <a:endParaRPr lang="en-US" sz="3200" dirty="0">
              <a:solidFill>
                <a:schemeClr val="bg1"/>
              </a:solidFill>
              <a:latin typeface="Arial Black" pitchFamily="34" charset="0"/>
            </a:endParaRPr>
          </a:p>
        </p:txBody>
      </p:sp>
      <p:sp>
        <p:nvSpPr>
          <p:cNvPr id="49" name="TextBox 48"/>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2</a:t>
            </a:r>
            <a:endParaRPr lang="en-US" sz="3200" dirty="0">
              <a:solidFill>
                <a:schemeClr val="bg1"/>
              </a:solidFill>
              <a:latin typeface="Arial Black" pitchFamily="34" charset="0"/>
            </a:endParaRPr>
          </a:p>
        </p:txBody>
      </p:sp>
      <p:sp>
        <p:nvSpPr>
          <p:cNvPr id="50" name="TextBox 49"/>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1</a:t>
            </a:r>
            <a:endParaRPr lang="en-US" sz="3200" dirty="0">
              <a:solidFill>
                <a:schemeClr val="bg1"/>
              </a:solidFill>
              <a:latin typeface="Arial Black" pitchFamily="34" charset="0"/>
            </a:endParaRPr>
          </a:p>
        </p:txBody>
      </p:sp>
      <p:sp>
        <p:nvSpPr>
          <p:cNvPr id="51" name="TextBox 50"/>
          <p:cNvSpPr txBox="1"/>
          <p:nvPr/>
        </p:nvSpPr>
        <p:spPr>
          <a:xfrm>
            <a:off x="4152900" y="0"/>
            <a:ext cx="838200" cy="584775"/>
          </a:xfrm>
          <a:prstGeom prst="rect">
            <a:avLst/>
          </a:prstGeom>
          <a:noFill/>
        </p:spPr>
        <p:txBody>
          <a:bodyPr wrap="square" rtlCol="0">
            <a:spAutoFit/>
          </a:bodyPr>
          <a:lstStyle/>
          <a:p>
            <a:pPr algn="ctr"/>
            <a:r>
              <a:rPr lang="en-US" sz="3200" dirty="0" smtClean="0">
                <a:solidFill>
                  <a:schemeClr val="bg1"/>
                </a:solidFill>
                <a:latin typeface="Arial Black" pitchFamily="34" charset="0"/>
              </a:rPr>
              <a:t>0</a:t>
            </a:r>
            <a:endParaRPr lang="en-US" sz="3200" dirty="0">
              <a:solidFill>
                <a:schemeClr val="bg1"/>
              </a:solidFill>
              <a:latin typeface="Arial Black" pitchFamily="34" charset="0"/>
            </a:endParaRPr>
          </a:p>
        </p:txBody>
      </p:sp>
    </p:spTree>
    <p:extLst>
      <p:ext uri="{BB962C8B-B14F-4D97-AF65-F5344CB8AC3E}">
        <p14:creationId xmlns:p14="http://schemas.microsoft.com/office/powerpoint/2010/main" val="898192661"/>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par>
                          <p:cTn id="7" fill="hold">
                            <p:stCondLst>
                              <p:cond delay="0"/>
                            </p:stCondLst>
                            <p:childTnLst>
                              <p:par>
                                <p:cTn id="8" presetID="1" presetClass="exit" presetSubtype="0" fill="hold" grpId="1" nodeType="afterEffect">
                                  <p:stCondLst>
                                    <p:cond delay="1000"/>
                                  </p:stCondLst>
                                  <p:childTnLst>
                                    <p:set>
                                      <p:cBhvr>
                                        <p:cTn id="9" dur="1" fill="hold">
                                          <p:stCondLst>
                                            <p:cond delay="0"/>
                                          </p:stCondLst>
                                        </p:cTn>
                                        <p:tgtEl>
                                          <p:spTgt spid="4"/>
                                        </p:tgtEl>
                                        <p:attrNameLst>
                                          <p:attrName>style.visibility</p:attrName>
                                        </p:attrNameLst>
                                      </p:cBhvr>
                                      <p:to>
                                        <p:strVal val="hidden"/>
                                      </p:to>
                                    </p:set>
                                  </p:childTnLst>
                                </p:cTn>
                              </p:par>
                              <p:par>
                                <p:cTn id="10" presetID="1" presetClass="entr" presetSubtype="0" fill="hold" grpId="0" nodeType="withEffect">
                                  <p:stCondLst>
                                    <p:cond delay="1000"/>
                                  </p:stCondLst>
                                  <p:childTnLst>
                                    <p:set>
                                      <p:cBhvr>
                                        <p:cTn id="11" dur="1" fill="hold">
                                          <p:stCondLst>
                                            <p:cond delay="0"/>
                                          </p:stCondLst>
                                        </p:cTn>
                                        <p:tgtEl>
                                          <p:spTgt spid="7"/>
                                        </p:tgtEl>
                                        <p:attrNameLst>
                                          <p:attrName>style.visibility</p:attrName>
                                        </p:attrNameLst>
                                      </p:cBhvr>
                                      <p:to>
                                        <p:strVal val="visible"/>
                                      </p:to>
                                    </p:set>
                                  </p:childTnLst>
                                </p:cTn>
                              </p:par>
                            </p:childTnLst>
                          </p:cTn>
                        </p:par>
                        <p:par>
                          <p:cTn id="12" fill="hold">
                            <p:stCondLst>
                              <p:cond delay="1000"/>
                            </p:stCondLst>
                            <p:childTnLst>
                              <p:par>
                                <p:cTn id="13" presetID="1" presetClass="exit" presetSubtype="0" fill="hold" grpId="1" nodeType="afterEffect">
                                  <p:stCondLst>
                                    <p:cond delay="1000"/>
                                  </p:stCondLst>
                                  <p:childTnLst>
                                    <p:set>
                                      <p:cBhvr>
                                        <p:cTn id="14" dur="1" fill="hold">
                                          <p:stCondLst>
                                            <p:cond delay="0"/>
                                          </p:stCondLst>
                                        </p:cTn>
                                        <p:tgtEl>
                                          <p:spTgt spid="7"/>
                                        </p:tgtEl>
                                        <p:attrNameLst>
                                          <p:attrName>style.visibility</p:attrName>
                                        </p:attrNameLst>
                                      </p:cBhvr>
                                      <p:to>
                                        <p:strVal val="hidden"/>
                                      </p:to>
                                    </p:set>
                                  </p:childTnLst>
                                </p:cTn>
                              </p:par>
                              <p:par>
                                <p:cTn id="15" presetID="1" presetClass="entr" presetSubtype="0" fill="hold" grpId="0" nodeType="withEffect">
                                  <p:stCondLst>
                                    <p:cond delay="1000"/>
                                  </p:stCondLst>
                                  <p:childTnLst>
                                    <p:set>
                                      <p:cBhvr>
                                        <p:cTn id="16" dur="1" fill="hold">
                                          <p:stCondLst>
                                            <p:cond delay="0"/>
                                          </p:stCondLst>
                                        </p:cTn>
                                        <p:tgtEl>
                                          <p:spTgt spid="8"/>
                                        </p:tgtEl>
                                        <p:attrNameLst>
                                          <p:attrName>style.visibility</p:attrName>
                                        </p:attrNameLst>
                                      </p:cBhvr>
                                      <p:to>
                                        <p:strVal val="visible"/>
                                      </p:to>
                                    </p:set>
                                  </p:childTnLst>
                                </p:cTn>
                              </p:par>
                            </p:childTnLst>
                          </p:cTn>
                        </p:par>
                        <p:par>
                          <p:cTn id="17" fill="hold">
                            <p:stCondLst>
                              <p:cond delay="2000"/>
                            </p:stCondLst>
                            <p:childTnLst>
                              <p:par>
                                <p:cTn id="18" presetID="1" presetClass="exit" presetSubtype="0" fill="hold" grpId="1" nodeType="afterEffect">
                                  <p:stCondLst>
                                    <p:cond delay="1000"/>
                                  </p:stCondLst>
                                  <p:childTnLst>
                                    <p:set>
                                      <p:cBhvr>
                                        <p:cTn id="19" dur="1" fill="hold">
                                          <p:stCondLst>
                                            <p:cond delay="0"/>
                                          </p:stCondLst>
                                        </p:cTn>
                                        <p:tgtEl>
                                          <p:spTgt spid="8"/>
                                        </p:tgtEl>
                                        <p:attrNameLst>
                                          <p:attrName>style.visibility</p:attrName>
                                        </p:attrNameLst>
                                      </p:cBhvr>
                                      <p:to>
                                        <p:strVal val="hidden"/>
                                      </p:to>
                                    </p:set>
                                  </p:childTnLst>
                                </p:cTn>
                              </p:par>
                              <p:par>
                                <p:cTn id="20" presetID="1" presetClass="entr" presetSubtype="0" fill="hold" grpId="0" nodeType="withEffect">
                                  <p:stCondLst>
                                    <p:cond delay="1000"/>
                                  </p:stCondLst>
                                  <p:childTnLst>
                                    <p:set>
                                      <p:cBhvr>
                                        <p:cTn id="21" dur="1" fill="hold">
                                          <p:stCondLst>
                                            <p:cond delay="0"/>
                                          </p:stCondLst>
                                        </p:cTn>
                                        <p:tgtEl>
                                          <p:spTgt spid="9"/>
                                        </p:tgtEl>
                                        <p:attrNameLst>
                                          <p:attrName>style.visibility</p:attrName>
                                        </p:attrNameLst>
                                      </p:cBhvr>
                                      <p:to>
                                        <p:strVal val="visible"/>
                                      </p:to>
                                    </p:set>
                                  </p:childTnLst>
                                </p:cTn>
                              </p:par>
                            </p:childTnLst>
                          </p:cTn>
                        </p:par>
                        <p:par>
                          <p:cTn id="22" fill="hold">
                            <p:stCondLst>
                              <p:cond delay="3000"/>
                            </p:stCondLst>
                            <p:childTnLst>
                              <p:par>
                                <p:cTn id="23" presetID="1" presetClass="exit" presetSubtype="0" fill="hold" grpId="1" nodeType="afterEffect">
                                  <p:stCondLst>
                                    <p:cond delay="1000"/>
                                  </p:stCondLst>
                                  <p:childTnLst>
                                    <p:set>
                                      <p:cBhvr>
                                        <p:cTn id="24" dur="1" fill="hold">
                                          <p:stCondLst>
                                            <p:cond delay="0"/>
                                          </p:stCondLst>
                                        </p:cTn>
                                        <p:tgtEl>
                                          <p:spTgt spid="9"/>
                                        </p:tgtEl>
                                        <p:attrNameLst>
                                          <p:attrName>style.visibility</p:attrName>
                                        </p:attrNameLst>
                                      </p:cBhvr>
                                      <p:to>
                                        <p:strVal val="hidden"/>
                                      </p:to>
                                    </p:set>
                                  </p:childTnLst>
                                </p:cTn>
                              </p:par>
                              <p:par>
                                <p:cTn id="25" presetID="1" presetClass="entr" presetSubtype="0" fill="hold" grpId="0" nodeType="withEffect">
                                  <p:stCondLst>
                                    <p:cond delay="1000"/>
                                  </p:stCondLst>
                                  <p:childTnLst>
                                    <p:set>
                                      <p:cBhvr>
                                        <p:cTn id="26" dur="1" fill="hold">
                                          <p:stCondLst>
                                            <p:cond delay="0"/>
                                          </p:stCondLst>
                                        </p:cTn>
                                        <p:tgtEl>
                                          <p:spTgt spid="10"/>
                                        </p:tgtEl>
                                        <p:attrNameLst>
                                          <p:attrName>style.visibility</p:attrName>
                                        </p:attrNameLst>
                                      </p:cBhvr>
                                      <p:to>
                                        <p:strVal val="visible"/>
                                      </p:to>
                                    </p:set>
                                  </p:childTnLst>
                                </p:cTn>
                              </p:par>
                            </p:childTnLst>
                          </p:cTn>
                        </p:par>
                        <p:par>
                          <p:cTn id="27" fill="hold">
                            <p:stCondLst>
                              <p:cond delay="4000"/>
                            </p:stCondLst>
                            <p:childTnLst>
                              <p:par>
                                <p:cTn id="28" presetID="1" presetClass="exit" presetSubtype="0" fill="hold" grpId="1" nodeType="afterEffect">
                                  <p:stCondLst>
                                    <p:cond delay="1000"/>
                                  </p:stCondLst>
                                  <p:childTnLst>
                                    <p:set>
                                      <p:cBhvr>
                                        <p:cTn id="29" dur="1" fill="hold">
                                          <p:stCondLst>
                                            <p:cond delay="0"/>
                                          </p:stCondLst>
                                        </p:cTn>
                                        <p:tgtEl>
                                          <p:spTgt spid="10"/>
                                        </p:tgtEl>
                                        <p:attrNameLst>
                                          <p:attrName>style.visibility</p:attrName>
                                        </p:attrNameLst>
                                      </p:cBhvr>
                                      <p:to>
                                        <p:strVal val="hidden"/>
                                      </p:to>
                                    </p:set>
                                  </p:childTnLst>
                                </p:cTn>
                              </p:par>
                              <p:par>
                                <p:cTn id="30" presetID="1" presetClass="entr" presetSubtype="0" fill="hold" grpId="0" nodeType="withEffect">
                                  <p:stCondLst>
                                    <p:cond delay="1000"/>
                                  </p:stCondLst>
                                  <p:childTnLst>
                                    <p:set>
                                      <p:cBhvr>
                                        <p:cTn id="31" dur="1" fill="hold">
                                          <p:stCondLst>
                                            <p:cond delay="0"/>
                                          </p:stCondLst>
                                        </p:cTn>
                                        <p:tgtEl>
                                          <p:spTgt spid="11"/>
                                        </p:tgtEl>
                                        <p:attrNameLst>
                                          <p:attrName>style.visibility</p:attrName>
                                        </p:attrNameLst>
                                      </p:cBhvr>
                                      <p:to>
                                        <p:strVal val="visible"/>
                                      </p:to>
                                    </p:set>
                                  </p:childTnLst>
                                </p:cTn>
                              </p:par>
                            </p:childTnLst>
                          </p:cTn>
                        </p:par>
                        <p:par>
                          <p:cTn id="32" fill="hold">
                            <p:stCondLst>
                              <p:cond delay="5000"/>
                            </p:stCondLst>
                            <p:childTnLst>
                              <p:par>
                                <p:cTn id="33" presetID="1" presetClass="exit" presetSubtype="0" fill="hold" grpId="1" nodeType="afterEffect">
                                  <p:stCondLst>
                                    <p:cond delay="1000"/>
                                  </p:stCondLst>
                                  <p:childTnLst>
                                    <p:set>
                                      <p:cBhvr>
                                        <p:cTn id="34" dur="1" fill="hold">
                                          <p:stCondLst>
                                            <p:cond delay="0"/>
                                          </p:stCondLst>
                                        </p:cTn>
                                        <p:tgtEl>
                                          <p:spTgt spid="11"/>
                                        </p:tgtEl>
                                        <p:attrNameLst>
                                          <p:attrName>style.visibility</p:attrName>
                                        </p:attrNameLst>
                                      </p:cBhvr>
                                      <p:to>
                                        <p:strVal val="hidden"/>
                                      </p:to>
                                    </p:set>
                                  </p:childTnLst>
                                </p:cTn>
                              </p:par>
                              <p:par>
                                <p:cTn id="35" presetID="1" presetClass="entr" presetSubtype="0" fill="hold" grpId="0" nodeType="withEffect">
                                  <p:stCondLst>
                                    <p:cond delay="1000"/>
                                  </p:stCondLst>
                                  <p:childTnLst>
                                    <p:set>
                                      <p:cBhvr>
                                        <p:cTn id="36" dur="1" fill="hold">
                                          <p:stCondLst>
                                            <p:cond delay="0"/>
                                          </p:stCondLst>
                                        </p:cTn>
                                        <p:tgtEl>
                                          <p:spTgt spid="12"/>
                                        </p:tgtEl>
                                        <p:attrNameLst>
                                          <p:attrName>style.visibility</p:attrName>
                                        </p:attrNameLst>
                                      </p:cBhvr>
                                      <p:to>
                                        <p:strVal val="visible"/>
                                      </p:to>
                                    </p:set>
                                  </p:childTnLst>
                                </p:cTn>
                              </p:par>
                            </p:childTnLst>
                          </p:cTn>
                        </p:par>
                        <p:par>
                          <p:cTn id="37" fill="hold">
                            <p:stCondLst>
                              <p:cond delay="6000"/>
                            </p:stCondLst>
                            <p:childTnLst>
                              <p:par>
                                <p:cTn id="38" presetID="1" presetClass="exit" presetSubtype="0" fill="hold" grpId="1" nodeType="afterEffect">
                                  <p:stCondLst>
                                    <p:cond delay="1000"/>
                                  </p:stCondLst>
                                  <p:childTnLst>
                                    <p:set>
                                      <p:cBhvr>
                                        <p:cTn id="39" dur="1" fill="hold">
                                          <p:stCondLst>
                                            <p:cond delay="0"/>
                                          </p:stCondLst>
                                        </p:cTn>
                                        <p:tgtEl>
                                          <p:spTgt spid="12"/>
                                        </p:tgtEl>
                                        <p:attrNameLst>
                                          <p:attrName>style.visibility</p:attrName>
                                        </p:attrNameLst>
                                      </p:cBhvr>
                                      <p:to>
                                        <p:strVal val="hidden"/>
                                      </p:to>
                                    </p:set>
                                  </p:childTnLst>
                                </p:cTn>
                              </p:par>
                              <p:par>
                                <p:cTn id="40" presetID="1" presetClass="entr" presetSubtype="0" fill="hold" grpId="0" nodeType="withEffect">
                                  <p:stCondLst>
                                    <p:cond delay="1000"/>
                                  </p:stCondLst>
                                  <p:childTnLst>
                                    <p:set>
                                      <p:cBhvr>
                                        <p:cTn id="41" dur="1" fill="hold">
                                          <p:stCondLst>
                                            <p:cond delay="0"/>
                                          </p:stCondLst>
                                        </p:cTn>
                                        <p:tgtEl>
                                          <p:spTgt spid="13"/>
                                        </p:tgtEl>
                                        <p:attrNameLst>
                                          <p:attrName>style.visibility</p:attrName>
                                        </p:attrNameLst>
                                      </p:cBhvr>
                                      <p:to>
                                        <p:strVal val="visible"/>
                                      </p:to>
                                    </p:set>
                                  </p:childTnLst>
                                </p:cTn>
                              </p:par>
                            </p:childTnLst>
                          </p:cTn>
                        </p:par>
                        <p:par>
                          <p:cTn id="42" fill="hold">
                            <p:stCondLst>
                              <p:cond delay="7000"/>
                            </p:stCondLst>
                            <p:childTnLst>
                              <p:par>
                                <p:cTn id="43" presetID="1" presetClass="exit" presetSubtype="0" fill="hold" grpId="1" nodeType="afterEffect">
                                  <p:stCondLst>
                                    <p:cond delay="1000"/>
                                  </p:stCondLst>
                                  <p:childTnLst>
                                    <p:set>
                                      <p:cBhvr>
                                        <p:cTn id="44" dur="1" fill="hold">
                                          <p:stCondLst>
                                            <p:cond delay="0"/>
                                          </p:stCondLst>
                                        </p:cTn>
                                        <p:tgtEl>
                                          <p:spTgt spid="13"/>
                                        </p:tgtEl>
                                        <p:attrNameLst>
                                          <p:attrName>style.visibility</p:attrName>
                                        </p:attrNameLst>
                                      </p:cBhvr>
                                      <p:to>
                                        <p:strVal val="hidden"/>
                                      </p:to>
                                    </p:set>
                                  </p:childTnLst>
                                </p:cTn>
                              </p:par>
                              <p:par>
                                <p:cTn id="45" presetID="1" presetClass="entr" presetSubtype="0" fill="hold" grpId="0" nodeType="withEffect">
                                  <p:stCondLst>
                                    <p:cond delay="1000"/>
                                  </p:stCondLst>
                                  <p:childTnLst>
                                    <p:set>
                                      <p:cBhvr>
                                        <p:cTn id="46" dur="1" fill="hold">
                                          <p:stCondLst>
                                            <p:cond delay="0"/>
                                          </p:stCondLst>
                                        </p:cTn>
                                        <p:tgtEl>
                                          <p:spTgt spid="14"/>
                                        </p:tgtEl>
                                        <p:attrNameLst>
                                          <p:attrName>style.visibility</p:attrName>
                                        </p:attrNameLst>
                                      </p:cBhvr>
                                      <p:to>
                                        <p:strVal val="visible"/>
                                      </p:to>
                                    </p:set>
                                  </p:childTnLst>
                                </p:cTn>
                              </p:par>
                            </p:childTnLst>
                          </p:cTn>
                        </p:par>
                        <p:par>
                          <p:cTn id="47" fill="hold">
                            <p:stCondLst>
                              <p:cond delay="8000"/>
                            </p:stCondLst>
                            <p:childTnLst>
                              <p:par>
                                <p:cTn id="48" presetID="1" presetClass="exit" presetSubtype="0" fill="hold" grpId="1" nodeType="afterEffect">
                                  <p:stCondLst>
                                    <p:cond delay="1000"/>
                                  </p:stCondLst>
                                  <p:childTnLst>
                                    <p:set>
                                      <p:cBhvr>
                                        <p:cTn id="49" dur="1" fill="hold">
                                          <p:stCondLst>
                                            <p:cond delay="0"/>
                                          </p:stCondLst>
                                        </p:cTn>
                                        <p:tgtEl>
                                          <p:spTgt spid="14"/>
                                        </p:tgtEl>
                                        <p:attrNameLst>
                                          <p:attrName>style.visibility</p:attrName>
                                        </p:attrNameLst>
                                      </p:cBhvr>
                                      <p:to>
                                        <p:strVal val="hidden"/>
                                      </p:to>
                                    </p:set>
                                  </p:childTnLst>
                                </p:cTn>
                              </p:par>
                              <p:par>
                                <p:cTn id="50" presetID="1" presetClass="entr" presetSubtype="0"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childTnLst>
                                </p:cTn>
                              </p:par>
                            </p:childTnLst>
                          </p:cTn>
                        </p:par>
                        <p:par>
                          <p:cTn id="52" fill="hold">
                            <p:stCondLst>
                              <p:cond delay="9000"/>
                            </p:stCondLst>
                            <p:childTnLst>
                              <p:par>
                                <p:cTn id="53" presetID="1" presetClass="exit" presetSubtype="0" fill="hold" grpId="1" nodeType="afterEffect">
                                  <p:stCondLst>
                                    <p:cond delay="1000"/>
                                  </p:stCondLst>
                                  <p:childTnLst>
                                    <p:set>
                                      <p:cBhvr>
                                        <p:cTn id="54" dur="1" fill="hold">
                                          <p:stCondLst>
                                            <p:cond delay="0"/>
                                          </p:stCondLst>
                                        </p:cTn>
                                        <p:tgtEl>
                                          <p:spTgt spid="15"/>
                                        </p:tgtEl>
                                        <p:attrNameLst>
                                          <p:attrName>style.visibility</p:attrName>
                                        </p:attrNameLst>
                                      </p:cBhvr>
                                      <p:to>
                                        <p:strVal val="hidden"/>
                                      </p:to>
                                    </p:set>
                                  </p:childTnLst>
                                </p:cTn>
                              </p:par>
                              <p:par>
                                <p:cTn id="55" presetID="1" presetClass="entr" presetSubtype="0" fill="hold" grpId="0" nodeType="withEffect">
                                  <p:stCondLst>
                                    <p:cond delay="1000"/>
                                  </p:stCondLst>
                                  <p:childTnLst>
                                    <p:set>
                                      <p:cBhvr>
                                        <p:cTn id="56" dur="1" fill="hold">
                                          <p:stCondLst>
                                            <p:cond delay="0"/>
                                          </p:stCondLst>
                                        </p:cTn>
                                        <p:tgtEl>
                                          <p:spTgt spid="16"/>
                                        </p:tgtEl>
                                        <p:attrNameLst>
                                          <p:attrName>style.visibility</p:attrName>
                                        </p:attrNameLst>
                                      </p:cBhvr>
                                      <p:to>
                                        <p:strVal val="visible"/>
                                      </p:to>
                                    </p:set>
                                  </p:childTnLst>
                                </p:cTn>
                              </p:par>
                            </p:childTnLst>
                          </p:cTn>
                        </p:par>
                        <p:par>
                          <p:cTn id="57" fill="hold">
                            <p:stCondLst>
                              <p:cond delay="10000"/>
                            </p:stCondLst>
                            <p:childTnLst>
                              <p:par>
                                <p:cTn id="58" presetID="1" presetClass="exit" presetSubtype="0" fill="hold" grpId="1" nodeType="afterEffect">
                                  <p:stCondLst>
                                    <p:cond delay="1000"/>
                                  </p:stCondLst>
                                  <p:childTnLst>
                                    <p:set>
                                      <p:cBhvr>
                                        <p:cTn id="59" dur="1" fill="hold">
                                          <p:stCondLst>
                                            <p:cond delay="0"/>
                                          </p:stCondLst>
                                        </p:cTn>
                                        <p:tgtEl>
                                          <p:spTgt spid="16"/>
                                        </p:tgtEl>
                                        <p:attrNameLst>
                                          <p:attrName>style.visibility</p:attrName>
                                        </p:attrNameLst>
                                      </p:cBhvr>
                                      <p:to>
                                        <p:strVal val="hidden"/>
                                      </p:to>
                                    </p:set>
                                  </p:childTnLst>
                                </p:cTn>
                              </p:par>
                              <p:par>
                                <p:cTn id="60" presetID="1" presetClass="entr" presetSubtype="0" fill="hold" grpId="0" nodeType="withEffect">
                                  <p:stCondLst>
                                    <p:cond delay="1000"/>
                                  </p:stCondLst>
                                  <p:childTnLst>
                                    <p:set>
                                      <p:cBhvr>
                                        <p:cTn id="61" dur="1" fill="hold">
                                          <p:stCondLst>
                                            <p:cond delay="0"/>
                                          </p:stCondLst>
                                        </p:cTn>
                                        <p:tgtEl>
                                          <p:spTgt spid="17"/>
                                        </p:tgtEl>
                                        <p:attrNameLst>
                                          <p:attrName>style.visibility</p:attrName>
                                        </p:attrNameLst>
                                      </p:cBhvr>
                                      <p:to>
                                        <p:strVal val="visible"/>
                                      </p:to>
                                    </p:set>
                                  </p:childTnLst>
                                </p:cTn>
                              </p:par>
                            </p:childTnLst>
                          </p:cTn>
                        </p:par>
                        <p:par>
                          <p:cTn id="62" fill="hold">
                            <p:stCondLst>
                              <p:cond delay="11000"/>
                            </p:stCondLst>
                            <p:childTnLst>
                              <p:par>
                                <p:cTn id="63" presetID="1" presetClass="exit" presetSubtype="0" fill="hold" grpId="1" nodeType="afterEffect">
                                  <p:stCondLst>
                                    <p:cond delay="1000"/>
                                  </p:stCondLst>
                                  <p:childTnLst>
                                    <p:set>
                                      <p:cBhvr>
                                        <p:cTn id="64" dur="1" fill="hold">
                                          <p:stCondLst>
                                            <p:cond delay="0"/>
                                          </p:stCondLst>
                                        </p:cTn>
                                        <p:tgtEl>
                                          <p:spTgt spid="17"/>
                                        </p:tgtEl>
                                        <p:attrNameLst>
                                          <p:attrName>style.visibility</p:attrName>
                                        </p:attrNameLst>
                                      </p:cBhvr>
                                      <p:to>
                                        <p:strVal val="hidden"/>
                                      </p:to>
                                    </p:set>
                                  </p:childTnLst>
                                </p:cTn>
                              </p:par>
                              <p:par>
                                <p:cTn id="65" presetID="1" presetClass="entr" presetSubtype="0" fill="hold" grpId="0" nodeType="withEffect">
                                  <p:stCondLst>
                                    <p:cond delay="1000"/>
                                  </p:stCondLst>
                                  <p:childTnLst>
                                    <p:set>
                                      <p:cBhvr>
                                        <p:cTn id="66" dur="1" fill="hold">
                                          <p:stCondLst>
                                            <p:cond delay="0"/>
                                          </p:stCondLst>
                                        </p:cTn>
                                        <p:tgtEl>
                                          <p:spTgt spid="18"/>
                                        </p:tgtEl>
                                        <p:attrNameLst>
                                          <p:attrName>style.visibility</p:attrName>
                                        </p:attrNameLst>
                                      </p:cBhvr>
                                      <p:to>
                                        <p:strVal val="visible"/>
                                      </p:to>
                                    </p:set>
                                  </p:childTnLst>
                                </p:cTn>
                              </p:par>
                            </p:childTnLst>
                          </p:cTn>
                        </p:par>
                        <p:par>
                          <p:cTn id="67" fill="hold">
                            <p:stCondLst>
                              <p:cond delay="12000"/>
                            </p:stCondLst>
                            <p:childTnLst>
                              <p:par>
                                <p:cTn id="68" presetID="1" presetClass="exit" presetSubtype="0" fill="hold" grpId="1" nodeType="afterEffect">
                                  <p:stCondLst>
                                    <p:cond delay="1000"/>
                                  </p:stCondLst>
                                  <p:childTnLst>
                                    <p:set>
                                      <p:cBhvr>
                                        <p:cTn id="69" dur="1" fill="hold">
                                          <p:stCondLst>
                                            <p:cond delay="0"/>
                                          </p:stCondLst>
                                        </p:cTn>
                                        <p:tgtEl>
                                          <p:spTgt spid="18"/>
                                        </p:tgtEl>
                                        <p:attrNameLst>
                                          <p:attrName>style.visibility</p:attrName>
                                        </p:attrNameLst>
                                      </p:cBhvr>
                                      <p:to>
                                        <p:strVal val="hidden"/>
                                      </p:to>
                                    </p:set>
                                  </p:childTnLst>
                                </p:cTn>
                              </p:par>
                              <p:par>
                                <p:cTn id="70" presetID="1" presetClass="entr" presetSubtype="0" fill="hold" grpId="0" nodeType="withEffect">
                                  <p:stCondLst>
                                    <p:cond delay="1000"/>
                                  </p:stCondLst>
                                  <p:childTnLst>
                                    <p:set>
                                      <p:cBhvr>
                                        <p:cTn id="71" dur="1" fill="hold">
                                          <p:stCondLst>
                                            <p:cond delay="0"/>
                                          </p:stCondLst>
                                        </p:cTn>
                                        <p:tgtEl>
                                          <p:spTgt spid="19"/>
                                        </p:tgtEl>
                                        <p:attrNameLst>
                                          <p:attrName>style.visibility</p:attrName>
                                        </p:attrNameLst>
                                      </p:cBhvr>
                                      <p:to>
                                        <p:strVal val="visible"/>
                                      </p:to>
                                    </p:set>
                                  </p:childTnLst>
                                </p:cTn>
                              </p:par>
                            </p:childTnLst>
                          </p:cTn>
                        </p:par>
                        <p:par>
                          <p:cTn id="72" fill="hold">
                            <p:stCondLst>
                              <p:cond delay="13000"/>
                            </p:stCondLst>
                            <p:childTnLst>
                              <p:par>
                                <p:cTn id="73" presetID="1" presetClass="exit" presetSubtype="0" fill="hold" grpId="1" nodeType="afterEffect">
                                  <p:stCondLst>
                                    <p:cond delay="1000"/>
                                  </p:stCondLst>
                                  <p:childTnLst>
                                    <p:set>
                                      <p:cBhvr>
                                        <p:cTn id="74" dur="1" fill="hold">
                                          <p:stCondLst>
                                            <p:cond delay="0"/>
                                          </p:stCondLst>
                                        </p:cTn>
                                        <p:tgtEl>
                                          <p:spTgt spid="19"/>
                                        </p:tgtEl>
                                        <p:attrNameLst>
                                          <p:attrName>style.visibility</p:attrName>
                                        </p:attrNameLst>
                                      </p:cBhvr>
                                      <p:to>
                                        <p:strVal val="hidden"/>
                                      </p:to>
                                    </p:set>
                                  </p:childTnLst>
                                </p:cTn>
                              </p:par>
                              <p:par>
                                <p:cTn id="75" presetID="1" presetClass="entr" presetSubtype="0" fill="hold" grpId="0" nodeType="withEffect">
                                  <p:stCondLst>
                                    <p:cond delay="1000"/>
                                  </p:stCondLst>
                                  <p:childTnLst>
                                    <p:set>
                                      <p:cBhvr>
                                        <p:cTn id="76" dur="1" fill="hold">
                                          <p:stCondLst>
                                            <p:cond delay="0"/>
                                          </p:stCondLst>
                                        </p:cTn>
                                        <p:tgtEl>
                                          <p:spTgt spid="20"/>
                                        </p:tgtEl>
                                        <p:attrNameLst>
                                          <p:attrName>style.visibility</p:attrName>
                                        </p:attrNameLst>
                                      </p:cBhvr>
                                      <p:to>
                                        <p:strVal val="visible"/>
                                      </p:to>
                                    </p:set>
                                  </p:childTnLst>
                                </p:cTn>
                              </p:par>
                            </p:childTnLst>
                          </p:cTn>
                        </p:par>
                        <p:par>
                          <p:cTn id="77" fill="hold">
                            <p:stCondLst>
                              <p:cond delay="14000"/>
                            </p:stCondLst>
                            <p:childTnLst>
                              <p:par>
                                <p:cTn id="78" presetID="1" presetClass="exit" presetSubtype="0" fill="hold" grpId="1" nodeType="afterEffect">
                                  <p:stCondLst>
                                    <p:cond delay="1000"/>
                                  </p:stCondLst>
                                  <p:childTnLst>
                                    <p:set>
                                      <p:cBhvr>
                                        <p:cTn id="79" dur="1" fill="hold">
                                          <p:stCondLst>
                                            <p:cond delay="0"/>
                                          </p:stCondLst>
                                        </p:cTn>
                                        <p:tgtEl>
                                          <p:spTgt spid="20"/>
                                        </p:tgtEl>
                                        <p:attrNameLst>
                                          <p:attrName>style.visibility</p:attrName>
                                        </p:attrNameLst>
                                      </p:cBhvr>
                                      <p:to>
                                        <p:strVal val="hidden"/>
                                      </p:to>
                                    </p:set>
                                  </p:childTnLst>
                                </p:cTn>
                              </p:par>
                              <p:par>
                                <p:cTn id="80" presetID="1" presetClass="entr" presetSubtype="0" fill="hold" grpId="0" nodeType="withEffect">
                                  <p:stCondLst>
                                    <p:cond delay="1000"/>
                                  </p:stCondLst>
                                  <p:childTnLst>
                                    <p:set>
                                      <p:cBhvr>
                                        <p:cTn id="81" dur="1" fill="hold">
                                          <p:stCondLst>
                                            <p:cond delay="0"/>
                                          </p:stCondLst>
                                        </p:cTn>
                                        <p:tgtEl>
                                          <p:spTgt spid="21"/>
                                        </p:tgtEl>
                                        <p:attrNameLst>
                                          <p:attrName>style.visibility</p:attrName>
                                        </p:attrNameLst>
                                      </p:cBhvr>
                                      <p:to>
                                        <p:strVal val="visible"/>
                                      </p:to>
                                    </p:set>
                                  </p:childTnLst>
                                </p:cTn>
                              </p:par>
                            </p:childTnLst>
                          </p:cTn>
                        </p:par>
                        <p:par>
                          <p:cTn id="82" fill="hold">
                            <p:stCondLst>
                              <p:cond delay="15000"/>
                            </p:stCondLst>
                            <p:childTnLst>
                              <p:par>
                                <p:cTn id="83" presetID="1" presetClass="exit" presetSubtype="0" fill="hold" grpId="1" nodeType="afterEffect">
                                  <p:stCondLst>
                                    <p:cond delay="1000"/>
                                  </p:stCondLst>
                                  <p:childTnLst>
                                    <p:set>
                                      <p:cBhvr>
                                        <p:cTn id="84" dur="1" fill="hold">
                                          <p:stCondLst>
                                            <p:cond delay="0"/>
                                          </p:stCondLst>
                                        </p:cTn>
                                        <p:tgtEl>
                                          <p:spTgt spid="21"/>
                                        </p:tgtEl>
                                        <p:attrNameLst>
                                          <p:attrName>style.visibility</p:attrName>
                                        </p:attrNameLst>
                                      </p:cBhvr>
                                      <p:to>
                                        <p:strVal val="hidden"/>
                                      </p:to>
                                    </p:set>
                                  </p:childTnLst>
                                </p:cTn>
                              </p:par>
                              <p:par>
                                <p:cTn id="85" presetID="1" presetClass="entr" presetSubtype="0" fill="hold" grpId="0" nodeType="withEffect">
                                  <p:stCondLst>
                                    <p:cond delay="1000"/>
                                  </p:stCondLst>
                                  <p:childTnLst>
                                    <p:set>
                                      <p:cBhvr>
                                        <p:cTn id="86" dur="1" fill="hold">
                                          <p:stCondLst>
                                            <p:cond delay="0"/>
                                          </p:stCondLst>
                                        </p:cTn>
                                        <p:tgtEl>
                                          <p:spTgt spid="22"/>
                                        </p:tgtEl>
                                        <p:attrNameLst>
                                          <p:attrName>style.visibility</p:attrName>
                                        </p:attrNameLst>
                                      </p:cBhvr>
                                      <p:to>
                                        <p:strVal val="visible"/>
                                      </p:to>
                                    </p:set>
                                  </p:childTnLst>
                                </p:cTn>
                              </p:par>
                            </p:childTnLst>
                          </p:cTn>
                        </p:par>
                        <p:par>
                          <p:cTn id="87" fill="hold">
                            <p:stCondLst>
                              <p:cond delay="16000"/>
                            </p:stCondLst>
                            <p:childTnLst>
                              <p:par>
                                <p:cTn id="88" presetID="1" presetClass="exit" presetSubtype="0" fill="hold" grpId="1" nodeType="afterEffect">
                                  <p:stCondLst>
                                    <p:cond delay="1000"/>
                                  </p:stCondLst>
                                  <p:childTnLst>
                                    <p:set>
                                      <p:cBhvr>
                                        <p:cTn id="89" dur="1" fill="hold">
                                          <p:stCondLst>
                                            <p:cond delay="0"/>
                                          </p:stCondLst>
                                        </p:cTn>
                                        <p:tgtEl>
                                          <p:spTgt spid="22"/>
                                        </p:tgtEl>
                                        <p:attrNameLst>
                                          <p:attrName>style.visibility</p:attrName>
                                        </p:attrNameLst>
                                      </p:cBhvr>
                                      <p:to>
                                        <p:strVal val="hidden"/>
                                      </p:to>
                                    </p:set>
                                  </p:childTnLst>
                                </p:cTn>
                              </p:par>
                              <p:par>
                                <p:cTn id="90" presetID="1" presetClass="entr" presetSubtype="0" fill="hold" grpId="0" nodeType="withEffect">
                                  <p:stCondLst>
                                    <p:cond delay="1000"/>
                                  </p:stCondLst>
                                  <p:childTnLst>
                                    <p:set>
                                      <p:cBhvr>
                                        <p:cTn id="91" dur="1" fill="hold">
                                          <p:stCondLst>
                                            <p:cond delay="0"/>
                                          </p:stCondLst>
                                        </p:cTn>
                                        <p:tgtEl>
                                          <p:spTgt spid="23"/>
                                        </p:tgtEl>
                                        <p:attrNameLst>
                                          <p:attrName>style.visibility</p:attrName>
                                        </p:attrNameLst>
                                      </p:cBhvr>
                                      <p:to>
                                        <p:strVal val="visible"/>
                                      </p:to>
                                    </p:set>
                                  </p:childTnLst>
                                </p:cTn>
                              </p:par>
                            </p:childTnLst>
                          </p:cTn>
                        </p:par>
                        <p:par>
                          <p:cTn id="92" fill="hold">
                            <p:stCondLst>
                              <p:cond delay="17000"/>
                            </p:stCondLst>
                            <p:childTnLst>
                              <p:par>
                                <p:cTn id="93" presetID="1" presetClass="exit" presetSubtype="0" fill="hold" grpId="1" nodeType="afterEffect">
                                  <p:stCondLst>
                                    <p:cond delay="1000"/>
                                  </p:stCondLst>
                                  <p:childTnLst>
                                    <p:set>
                                      <p:cBhvr>
                                        <p:cTn id="94" dur="1" fill="hold">
                                          <p:stCondLst>
                                            <p:cond delay="0"/>
                                          </p:stCondLst>
                                        </p:cTn>
                                        <p:tgtEl>
                                          <p:spTgt spid="23"/>
                                        </p:tgtEl>
                                        <p:attrNameLst>
                                          <p:attrName>style.visibility</p:attrName>
                                        </p:attrNameLst>
                                      </p:cBhvr>
                                      <p:to>
                                        <p:strVal val="hidden"/>
                                      </p:to>
                                    </p:set>
                                  </p:childTnLst>
                                </p:cTn>
                              </p:par>
                              <p:par>
                                <p:cTn id="95" presetID="1" presetClass="entr" presetSubtype="0" fill="hold" grpId="0" nodeType="withEffect">
                                  <p:stCondLst>
                                    <p:cond delay="1000"/>
                                  </p:stCondLst>
                                  <p:childTnLst>
                                    <p:set>
                                      <p:cBhvr>
                                        <p:cTn id="96" dur="1" fill="hold">
                                          <p:stCondLst>
                                            <p:cond delay="0"/>
                                          </p:stCondLst>
                                        </p:cTn>
                                        <p:tgtEl>
                                          <p:spTgt spid="24"/>
                                        </p:tgtEl>
                                        <p:attrNameLst>
                                          <p:attrName>style.visibility</p:attrName>
                                        </p:attrNameLst>
                                      </p:cBhvr>
                                      <p:to>
                                        <p:strVal val="visible"/>
                                      </p:to>
                                    </p:set>
                                  </p:childTnLst>
                                </p:cTn>
                              </p:par>
                            </p:childTnLst>
                          </p:cTn>
                        </p:par>
                        <p:par>
                          <p:cTn id="97" fill="hold">
                            <p:stCondLst>
                              <p:cond delay="18000"/>
                            </p:stCondLst>
                            <p:childTnLst>
                              <p:par>
                                <p:cTn id="98" presetID="1" presetClass="exit" presetSubtype="0" fill="hold" grpId="1" nodeType="afterEffect">
                                  <p:stCondLst>
                                    <p:cond delay="1000"/>
                                  </p:stCondLst>
                                  <p:childTnLst>
                                    <p:set>
                                      <p:cBhvr>
                                        <p:cTn id="99" dur="1" fill="hold">
                                          <p:stCondLst>
                                            <p:cond delay="0"/>
                                          </p:stCondLst>
                                        </p:cTn>
                                        <p:tgtEl>
                                          <p:spTgt spid="24"/>
                                        </p:tgtEl>
                                        <p:attrNameLst>
                                          <p:attrName>style.visibility</p:attrName>
                                        </p:attrNameLst>
                                      </p:cBhvr>
                                      <p:to>
                                        <p:strVal val="hidden"/>
                                      </p:to>
                                    </p:set>
                                  </p:childTnLst>
                                </p:cTn>
                              </p:par>
                              <p:par>
                                <p:cTn id="100" presetID="1" presetClass="entr" presetSubtype="0" fill="hold" grpId="0" nodeType="withEffect">
                                  <p:stCondLst>
                                    <p:cond delay="1000"/>
                                  </p:stCondLst>
                                  <p:childTnLst>
                                    <p:set>
                                      <p:cBhvr>
                                        <p:cTn id="101" dur="1" fill="hold">
                                          <p:stCondLst>
                                            <p:cond delay="0"/>
                                          </p:stCondLst>
                                        </p:cTn>
                                        <p:tgtEl>
                                          <p:spTgt spid="25"/>
                                        </p:tgtEl>
                                        <p:attrNameLst>
                                          <p:attrName>style.visibility</p:attrName>
                                        </p:attrNameLst>
                                      </p:cBhvr>
                                      <p:to>
                                        <p:strVal val="visible"/>
                                      </p:to>
                                    </p:set>
                                  </p:childTnLst>
                                </p:cTn>
                              </p:par>
                            </p:childTnLst>
                          </p:cTn>
                        </p:par>
                        <p:par>
                          <p:cTn id="102" fill="hold">
                            <p:stCondLst>
                              <p:cond delay="19000"/>
                            </p:stCondLst>
                            <p:childTnLst>
                              <p:par>
                                <p:cTn id="103" presetID="1" presetClass="exit" presetSubtype="0" fill="hold" grpId="1" nodeType="afterEffect">
                                  <p:stCondLst>
                                    <p:cond delay="1000"/>
                                  </p:stCondLst>
                                  <p:childTnLst>
                                    <p:set>
                                      <p:cBhvr>
                                        <p:cTn id="104" dur="1" fill="hold">
                                          <p:stCondLst>
                                            <p:cond delay="0"/>
                                          </p:stCondLst>
                                        </p:cTn>
                                        <p:tgtEl>
                                          <p:spTgt spid="25"/>
                                        </p:tgtEl>
                                        <p:attrNameLst>
                                          <p:attrName>style.visibility</p:attrName>
                                        </p:attrNameLst>
                                      </p:cBhvr>
                                      <p:to>
                                        <p:strVal val="hidden"/>
                                      </p:to>
                                    </p:set>
                                  </p:childTnLst>
                                </p:cTn>
                              </p:par>
                              <p:par>
                                <p:cTn id="105" presetID="1" presetClass="entr" presetSubtype="0" fill="hold" grpId="0" nodeType="withEffect">
                                  <p:stCondLst>
                                    <p:cond delay="1000"/>
                                  </p:stCondLst>
                                  <p:childTnLst>
                                    <p:set>
                                      <p:cBhvr>
                                        <p:cTn id="106" dur="1" fill="hold">
                                          <p:stCondLst>
                                            <p:cond delay="0"/>
                                          </p:stCondLst>
                                        </p:cTn>
                                        <p:tgtEl>
                                          <p:spTgt spid="26"/>
                                        </p:tgtEl>
                                        <p:attrNameLst>
                                          <p:attrName>style.visibility</p:attrName>
                                        </p:attrNameLst>
                                      </p:cBhvr>
                                      <p:to>
                                        <p:strVal val="visible"/>
                                      </p:to>
                                    </p:set>
                                  </p:childTnLst>
                                </p:cTn>
                              </p:par>
                            </p:childTnLst>
                          </p:cTn>
                        </p:par>
                        <p:par>
                          <p:cTn id="107" fill="hold">
                            <p:stCondLst>
                              <p:cond delay="20000"/>
                            </p:stCondLst>
                            <p:childTnLst>
                              <p:par>
                                <p:cTn id="108" presetID="1" presetClass="exit" presetSubtype="0" fill="hold" grpId="1" nodeType="afterEffect">
                                  <p:stCondLst>
                                    <p:cond delay="1000"/>
                                  </p:stCondLst>
                                  <p:childTnLst>
                                    <p:set>
                                      <p:cBhvr>
                                        <p:cTn id="109" dur="1" fill="hold">
                                          <p:stCondLst>
                                            <p:cond delay="0"/>
                                          </p:stCondLst>
                                        </p:cTn>
                                        <p:tgtEl>
                                          <p:spTgt spid="26"/>
                                        </p:tgtEl>
                                        <p:attrNameLst>
                                          <p:attrName>style.visibility</p:attrName>
                                        </p:attrNameLst>
                                      </p:cBhvr>
                                      <p:to>
                                        <p:strVal val="hidden"/>
                                      </p:to>
                                    </p:set>
                                  </p:childTnLst>
                                </p:cTn>
                              </p:par>
                              <p:par>
                                <p:cTn id="110" presetID="1" presetClass="entr" presetSubtype="0" fill="hold" grpId="0" nodeType="withEffect">
                                  <p:stCondLst>
                                    <p:cond delay="1000"/>
                                  </p:stCondLst>
                                  <p:childTnLst>
                                    <p:set>
                                      <p:cBhvr>
                                        <p:cTn id="111" dur="1" fill="hold">
                                          <p:stCondLst>
                                            <p:cond delay="0"/>
                                          </p:stCondLst>
                                        </p:cTn>
                                        <p:tgtEl>
                                          <p:spTgt spid="27"/>
                                        </p:tgtEl>
                                        <p:attrNameLst>
                                          <p:attrName>style.visibility</p:attrName>
                                        </p:attrNameLst>
                                      </p:cBhvr>
                                      <p:to>
                                        <p:strVal val="visible"/>
                                      </p:to>
                                    </p:set>
                                  </p:childTnLst>
                                </p:cTn>
                              </p:par>
                            </p:childTnLst>
                          </p:cTn>
                        </p:par>
                        <p:par>
                          <p:cTn id="112" fill="hold">
                            <p:stCondLst>
                              <p:cond delay="21000"/>
                            </p:stCondLst>
                            <p:childTnLst>
                              <p:par>
                                <p:cTn id="113" presetID="1" presetClass="exit" presetSubtype="0" fill="hold" grpId="1" nodeType="afterEffect">
                                  <p:stCondLst>
                                    <p:cond delay="1000"/>
                                  </p:stCondLst>
                                  <p:childTnLst>
                                    <p:set>
                                      <p:cBhvr>
                                        <p:cTn id="114" dur="1" fill="hold">
                                          <p:stCondLst>
                                            <p:cond delay="0"/>
                                          </p:stCondLst>
                                        </p:cTn>
                                        <p:tgtEl>
                                          <p:spTgt spid="27"/>
                                        </p:tgtEl>
                                        <p:attrNameLst>
                                          <p:attrName>style.visibility</p:attrName>
                                        </p:attrNameLst>
                                      </p:cBhvr>
                                      <p:to>
                                        <p:strVal val="hidden"/>
                                      </p:to>
                                    </p:set>
                                  </p:childTnLst>
                                </p:cTn>
                              </p:par>
                              <p:par>
                                <p:cTn id="115" presetID="1" presetClass="entr" presetSubtype="0" fill="hold" grpId="0" nodeType="withEffect">
                                  <p:stCondLst>
                                    <p:cond delay="1000"/>
                                  </p:stCondLst>
                                  <p:childTnLst>
                                    <p:set>
                                      <p:cBhvr>
                                        <p:cTn id="116" dur="1" fill="hold">
                                          <p:stCondLst>
                                            <p:cond delay="0"/>
                                          </p:stCondLst>
                                        </p:cTn>
                                        <p:tgtEl>
                                          <p:spTgt spid="28"/>
                                        </p:tgtEl>
                                        <p:attrNameLst>
                                          <p:attrName>style.visibility</p:attrName>
                                        </p:attrNameLst>
                                      </p:cBhvr>
                                      <p:to>
                                        <p:strVal val="visible"/>
                                      </p:to>
                                    </p:set>
                                  </p:childTnLst>
                                </p:cTn>
                              </p:par>
                            </p:childTnLst>
                          </p:cTn>
                        </p:par>
                        <p:par>
                          <p:cTn id="117" fill="hold">
                            <p:stCondLst>
                              <p:cond delay="22000"/>
                            </p:stCondLst>
                            <p:childTnLst>
                              <p:par>
                                <p:cTn id="118" presetID="1" presetClass="exit" presetSubtype="0" fill="hold" grpId="1" nodeType="afterEffect">
                                  <p:stCondLst>
                                    <p:cond delay="1000"/>
                                  </p:stCondLst>
                                  <p:childTnLst>
                                    <p:set>
                                      <p:cBhvr>
                                        <p:cTn id="119" dur="1" fill="hold">
                                          <p:stCondLst>
                                            <p:cond delay="0"/>
                                          </p:stCondLst>
                                        </p:cTn>
                                        <p:tgtEl>
                                          <p:spTgt spid="28"/>
                                        </p:tgtEl>
                                        <p:attrNameLst>
                                          <p:attrName>style.visibility</p:attrName>
                                        </p:attrNameLst>
                                      </p:cBhvr>
                                      <p:to>
                                        <p:strVal val="hidden"/>
                                      </p:to>
                                    </p:set>
                                  </p:childTnLst>
                                </p:cTn>
                              </p:par>
                              <p:par>
                                <p:cTn id="120" presetID="1" presetClass="entr" presetSubtype="0" fill="hold" grpId="0" nodeType="withEffect">
                                  <p:stCondLst>
                                    <p:cond delay="1000"/>
                                  </p:stCondLst>
                                  <p:childTnLst>
                                    <p:set>
                                      <p:cBhvr>
                                        <p:cTn id="121" dur="1" fill="hold">
                                          <p:stCondLst>
                                            <p:cond delay="0"/>
                                          </p:stCondLst>
                                        </p:cTn>
                                        <p:tgtEl>
                                          <p:spTgt spid="29"/>
                                        </p:tgtEl>
                                        <p:attrNameLst>
                                          <p:attrName>style.visibility</p:attrName>
                                        </p:attrNameLst>
                                      </p:cBhvr>
                                      <p:to>
                                        <p:strVal val="visible"/>
                                      </p:to>
                                    </p:set>
                                  </p:childTnLst>
                                </p:cTn>
                              </p:par>
                            </p:childTnLst>
                          </p:cTn>
                        </p:par>
                        <p:par>
                          <p:cTn id="122" fill="hold">
                            <p:stCondLst>
                              <p:cond delay="23000"/>
                            </p:stCondLst>
                            <p:childTnLst>
                              <p:par>
                                <p:cTn id="123" presetID="1" presetClass="exit" presetSubtype="0" fill="hold" grpId="1" nodeType="afterEffect">
                                  <p:stCondLst>
                                    <p:cond delay="1000"/>
                                  </p:stCondLst>
                                  <p:childTnLst>
                                    <p:set>
                                      <p:cBhvr>
                                        <p:cTn id="124" dur="1" fill="hold">
                                          <p:stCondLst>
                                            <p:cond delay="0"/>
                                          </p:stCondLst>
                                        </p:cTn>
                                        <p:tgtEl>
                                          <p:spTgt spid="29"/>
                                        </p:tgtEl>
                                        <p:attrNameLst>
                                          <p:attrName>style.visibility</p:attrName>
                                        </p:attrNameLst>
                                      </p:cBhvr>
                                      <p:to>
                                        <p:strVal val="hidden"/>
                                      </p:to>
                                    </p:set>
                                  </p:childTnLst>
                                </p:cTn>
                              </p:par>
                              <p:par>
                                <p:cTn id="125" presetID="1" presetClass="entr" presetSubtype="0" fill="hold" grpId="0" nodeType="withEffect">
                                  <p:stCondLst>
                                    <p:cond delay="1000"/>
                                  </p:stCondLst>
                                  <p:childTnLst>
                                    <p:set>
                                      <p:cBhvr>
                                        <p:cTn id="126" dur="1" fill="hold">
                                          <p:stCondLst>
                                            <p:cond delay="0"/>
                                          </p:stCondLst>
                                        </p:cTn>
                                        <p:tgtEl>
                                          <p:spTgt spid="30"/>
                                        </p:tgtEl>
                                        <p:attrNameLst>
                                          <p:attrName>style.visibility</p:attrName>
                                        </p:attrNameLst>
                                      </p:cBhvr>
                                      <p:to>
                                        <p:strVal val="visible"/>
                                      </p:to>
                                    </p:set>
                                  </p:childTnLst>
                                </p:cTn>
                              </p:par>
                            </p:childTnLst>
                          </p:cTn>
                        </p:par>
                        <p:par>
                          <p:cTn id="127" fill="hold">
                            <p:stCondLst>
                              <p:cond delay="24000"/>
                            </p:stCondLst>
                            <p:childTnLst>
                              <p:par>
                                <p:cTn id="128" presetID="1" presetClass="exit" presetSubtype="0" fill="hold" grpId="1" nodeType="afterEffect">
                                  <p:stCondLst>
                                    <p:cond delay="1000"/>
                                  </p:stCondLst>
                                  <p:childTnLst>
                                    <p:set>
                                      <p:cBhvr>
                                        <p:cTn id="129" dur="1" fill="hold">
                                          <p:stCondLst>
                                            <p:cond delay="0"/>
                                          </p:stCondLst>
                                        </p:cTn>
                                        <p:tgtEl>
                                          <p:spTgt spid="30"/>
                                        </p:tgtEl>
                                        <p:attrNameLst>
                                          <p:attrName>style.visibility</p:attrName>
                                        </p:attrNameLst>
                                      </p:cBhvr>
                                      <p:to>
                                        <p:strVal val="hidden"/>
                                      </p:to>
                                    </p:set>
                                  </p:childTnLst>
                                </p:cTn>
                              </p:par>
                              <p:par>
                                <p:cTn id="130" presetID="1" presetClass="entr" presetSubtype="0" fill="hold" grpId="0" nodeType="withEffect">
                                  <p:stCondLst>
                                    <p:cond delay="1000"/>
                                  </p:stCondLst>
                                  <p:childTnLst>
                                    <p:set>
                                      <p:cBhvr>
                                        <p:cTn id="131" dur="1" fill="hold">
                                          <p:stCondLst>
                                            <p:cond delay="0"/>
                                          </p:stCondLst>
                                        </p:cTn>
                                        <p:tgtEl>
                                          <p:spTgt spid="31"/>
                                        </p:tgtEl>
                                        <p:attrNameLst>
                                          <p:attrName>style.visibility</p:attrName>
                                        </p:attrNameLst>
                                      </p:cBhvr>
                                      <p:to>
                                        <p:strVal val="visible"/>
                                      </p:to>
                                    </p:set>
                                  </p:childTnLst>
                                </p:cTn>
                              </p:par>
                            </p:childTnLst>
                          </p:cTn>
                        </p:par>
                        <p:par>
                          <p:cTn id="132" fill="hold">
                            <p:stCondLst>
                              <p:cond delay="25000"/>
                            </p:stCondLst>
                            <p:childTnLst>
                              <p:par>
                                <p:cTn id="133" presetID="1" presetClass="exit" presetSubtype="0" fill="hold" grpId="1" nodeType="afterEffect">
                                  <p:stCondLst>
                                    <p:cond delay="1000"/>
                                  </p:stCondLst>
                                  <p:childTnLst>
                                    <p:set>
                                      <p:cBhvr>
                                        <p:cTn id="134" dur="1" fill="hold">
                                          <p:stCondLst>
                                            <p:cond delay="0"/>
                                          </p:stCondLst>
                                        </p:cTn>
                                        <p:tgtEl>
                                          <p:spTgt spid="31"/>
                                        </p:tgtEl>
                                        <p:attrNameLst>
                                          <p:attrName>style.visibility</p:attrName>
                                        </p:attrNameLst>
                                      </p:cBhvr>
                                      <p:to>
                                        <p:strVal val="hidden"/>
                                      </p:to>
                                    </p:set>
                                  </p:childTnLst>
                                </p:cTn>
                              </p:par>
                              <p:par>
                                <p:cTn id="135" presetID="1" presetClass="entr" presetSubtype="0" fill="hold" grpId="0" nodeType="withEffect">
                                  <p:stCondLst>
                                    <p:cond delay="1000"/>
                                  </p:stCondLst>
                                  <p:childTnLst>
                                    <p:set>
                                      <p:cBhvr>
                                        <p:cTn id="136" dur="1" fill="hold">
                                          <p:stCondLst>
                                            <p:cond delay="0"/>
                                          </p:stCondLst>
                                        </p:cTn>
                                        <p:tgtEl>
                                          <p:spTgt spid="32"/>
                                        </p:tgtEl>
                                        <p:attrNameLst>
                                          <p:attrName>style.visibility</p:attrName>
                                        </p:attrNameLst>
                                      </p:cBhvr>
                                      <p:to>
                                        <p:strVal val="visible"/>
                                      </p:to>
                                    </p:set>
                                  </p:childTnLst>
                                </p:cTn>
                              </p:par>
                            </p:childTnLst>
                          </p:cTn>
                        </p:par>
                        <p:par>
                          <p:cTn id="137" fill="hold">
                            <p:stCondLst>
                              <p:cond delay="26000"/>
                            </p:stCondLst>
                            <p:childTnLst>
                              <p:par>
                                <p:cTn id="138" presetID="1" presetClass="exit" presetSubtype="0" fill="hold" grpId="1" nodeType="afterEffect">
                                  <p:stCondLst>
                                    <p:cond delay="1000"/>
                                  </p:stCondLst>
                                  <p:childTnLst>
                                    <p:set>
                                      <p:cBhvr>
                                        <p:cTn id="139" dur="1" fill="hold">
                                          <p:stCondLst>
                                            <p:cond delay="0"/>
                                          </p:stCondLst>
                                        </p:cTn>
                                        <p:tgtEl>
                                          <p:spTgt spid="32"/>
                                        </p:tgtEl>
                                        <p:attrNameLst>
                                          <p:attrName>style.visibility</p:attrName>
                                        </p:attrNameLst>
                                      </p:cBhvr>
                                      <p:to>
                                        <p:strVal val="hidden"/>
                                      </p:to>
                                    </p:set>
                                  </p:childTnLst>
                                </p:cTn>
                              </p:par>
                              <p:par>
                                <p:cTn id="140" presetID="1" presetClass="entr" presetSubtype="0" fill="hold" grpId="0" nodeType="withEffect">
                                  <p:stCondLst>
                                    <p:cond delay="1000"/>
                                  </p:stCondLst>
                                  <p:childTnLst>
                                    <p:set>
                                      <p:cBhvr>
                                        <p:cTn id="141" dur="1" fill="hold">
                                          <p:stCondLst>
                                            <p:cond delay="0"/>
                                          </p:stCondLst>
                                        </p:cTn>
                                        <p:tgtEl>
                                          <p:spTgt spid="33"/>
                                        </p:tgtEl>
                                        <p:attrNameLst>
                                          <p:attrName>style.visibility</p:attrName>
                                        </p:attrNameLst>
                                      </p:cBhvr>
                                      <p:to>
                                        <p:strVal val="visible"/>
                                      </p:to>
                                    </p:set>
                                  </p:childTnLst>
                                </p:cTn>
                              </p:par>
                            </p:childTnLst>
                          </p:cTn>
                        </p:par>
                        <p:par>
                          <p:cTn id="142" fill="hold">
                            <p:stCondLst>
                              <p:cond delay="27000"/>
                            </p:stCondLst>
                            <p:childTnLst>
                              <p:par>
                                <p:cTn id="143" presetID="1" presetClass="exit" presetSubtype="0" fill="hold" grpId="1" nodeType="afterEffect">
                                  <p:stCondLst>
                                    <p:cond delay="1000"/>
                                  </p:stCondLst>
                                  <p:childTnLst>
                                    <p:set>
                                      <p:cBhvr>
                                        <p:cTn id="144" dur="1" fill="hold">
                                          <p:stCondLst>
                                            <p:cond delay="0"/>
                                          </p:stCondLst>
                                        </p:cTn>
                                        <p:tgtEl>
                                          <p:spTgt spid="33"/>
                                        </p:tgtEl>
                                        <p:attrNameLst>
                                          <p:attrName>style.visibility</p:attrName>
                                        </p:attrNameLst>
                                      </p:cBhvr>
                                      <p:to>
                                        <p:strVal val="hidden"/>
                                      </p:to>
                                    </p:set>
                                  </p:childTnLst>
                                </p:cTn>
                              </p:par>
                              <p:par>
                                <p:cTn id="145" presetID="1" presetClass="entr" presetSubtype="0" fill="hold" grpId="0" nodeType="withEffect">
                                  <p:stCondLst>
                                    <p:cond delay="1000"/>
                                  </p:stCondLst>
                                  <p:childTnLst>
                                    <p:set>
                                      <p:cBhvr>
                                        <p:cTn id="146" dur="1" fill="hold">
                                          <p:stCondLst>
                                            <p:cond delay="0"/>
                                          </p:stCondLst>
                                        </p:cTn>
                                        <p:tgtEl>
                                          <p:spTgt spid="34"/>
                                        </p:tgtEl>
                                        <p:attrNameLst>
                                          <p:attrName>style.visibility</p:attrName>
                                        </p:attrNameLst>
                                      </p:cBhvr>
                                      <p:to>
                                        <p:strVal val="visible"/>
                                      </p:to>
                                    </p:set>
                                  </p:childTnLst>
                                </p:cTn>
                              </p:par>
                            </p:childTnLst>
                          </p:cTn>
                        </p:par>
                        <p:par>
                          <p:cTn id="147" fill="hold">
                            <p:stCondLst>
                              <p:cond delay="28000"/>
                            </p:stCondLst>
                            <p:childTnLst>
                              <p:par>
                                <p:cTn id="148" presetID="1" presetClass="exit" presetSubtype="0" fill="hold" grpId="1" nodeType="afterEffect">
                                  <p:stCondLst>
                                    <p:cond delay="1000"/>
                                  </p:stCondLst>
                                  <p:childTnLst>
                                    <p:set>
                                      <p:cBhvr>
                                        <p:cTn id="149" dur="1" fill="hold">
                                          <p:stCondLst>
                                            <p:cond delay="0"/>
                                          </p:stCondLst>
                                        </p:cTn>
                                        <p:tgtEl>
                                          <p:spTgt spid="34"/>
                                        </p:tgtEl>
                                        <p:attrNameLst>
                                          <p:attrName>style.visibility</p:attrName>
                                        </p:attrNameLst>
                                      </p:cBhvr>
                                      <p:to>
                                        <p:strVal val="hidden"/>
                                      </p:to>
                                    </p:set>
                                  </p:childTnLst>
                                </p:cTn>
                              </p:par>
                              <p:par>
                                <p:cTn id="150" presetID="1" presetClass="entr" presetSubtype="0" fill="hold" grpId="0" nodeType="withEffect">
                                  <p:stCondLst>
                                    <p:cond delay="1000"/>
                                  </p:stCondLst>
                                  <p:childTnLst>
                                    <p:set>
                                      <p:cBhvr>
                                        <p:cTn id="151" dur="1" fill="hold">
                                          <p:stCondLst>
                                            <p:cond delay="0"/>
                                          </p:stCondLst>
                                        </p:cTn>
                                        <p:tgtEl>
                                          <p:spTgt spid="35"/>
                                        </p:tgtEl>
                                        <p:attrNameLst>
                                          <p:attrName>style.visibility</p:attrName>
                                        </p:attrNameLst>
                                      </p:cBhvr>
                                      <p:to>
                                        <p:strVal val="visible"/>
                                      </p:to>
                                    </p:set>
                                  </p:childTnLst>
                                </p:cTn>
                              </p:par>
                            </p:childTnLst>
                          </p:cTn>
                        </p:par>
                        <p:par>
                          <p:cTn id="152" fill="hold">
                            <p:stCondLst>
                              <p:cond delay="29000"/>
                            </p:stCondLst>
                            <p:childTnLst>
                              <p:par>
                                <p:cTn id="153" presetID="1" presetClass="exit" presetSubtype="0" fill="hold" grpId="1" nodeType="afterEffect">
                                  <p:stCondLst>
                                    <p:cond delay="1000"/>
                                  </p:stCondLst>
                                  <p:childTnLst>
                                    <p:set>
                                      <p:cBhvr>
                                        <p:cTn id="154" dur="1" fill="hold">
                                          <p:stCondLst>
                                            <p:cond delay="0"/>
                                          </p:stCondLst>
                                        </p:cTn>
                                        <p:tgtEl>
                                          <p:spTgt spid="35"/>
                                        </p:tgtEl>
                                        <p:attrNameLst>
                                          <p:attrName>style.visibility</p:attrName>
                                        </p:attrNameLst>
                                      </p:cBhvr>
                                      <p:to>
                                        <p:strVal val="hidden"/>
                                      </p:to>
                                    </p:set>
                                  </p:childTnLst>
                                </p:cTn>
                              </p:par>
                              <p:par>
                                <p:cTn id="155" presetID="1" presetClass="entr" presetSubtype="0" fill="hold" grpId="0" nodeType="withEffect">
                                  <p:stCondLst>
                                    <p:cond delay="1000"/>
                                  </p:stCondLst>
                                  <p:childTnLst>
                                    <p:set>
                                      <p:cBhvr>
                                        <p:cTn id="156" dur="1" fill="hold">
                                          <p:stCondLst>
                                            <p:cond delay="0"/>
                                          </p:stCondLst>
                                        </p:cTn>
                                        <p:tgtEl>
                                          <p:spTgt spid="36"/>
                                        </p:tgtEl>
                                        <p:attrNameLst>
                                          <p:attrName>style.visibility</p:attrName>
                                        </p:attrNameLst>
                                      </p:cBhvr>
                                      <p:to>
                                        <p:strVal val="visible"/>
                                      </p:to>
                                    </p:set>
                                  </p:childTnLst>
                                </p:cTn>
                              </p:par>
                            </p:childTnLst>
                          </p:cTn>
                        </p:par>
                        <p:par>
                          <p:cTn id="157" fill="hold">
                            <p:stCondLst>
                              <p:cond delay="30000"/>
                            </p:stCondLst>
                            <p:childTnLst>
                              <p:par>
                                <p:cTn id="158" presetID="1" presetClass="exit" presetSubtype="0" fill="hold" grpId="1" nodeType="afterEffect">
                                  <p:stCondLst>
                                    <p:cond delay="1000"/>
                                  </p:stCondLst>
                                  <p:childTnLst>
                                    <p:set>
                                      <p:cBhvr>
                                        <p:cTn id="159" dur="1" fill="hold">
                                          <p:stCondLst>
                                            <p:cond delay="0"/>
                                          </p:stCondLst>
                                        </p:cTn>
                                        <p:tgtEl>
                                          <p:spTgt spid="36"/>
                                        </p:tgtEl>
                                        <p:attrNameLst>
                                          <p:attrName>style.visibility</p:attrName>
                                        </p:attrNameLst>
                                      </p:cBhvr>
                                      <p:to>
                                        <p:strVal val="hidden"/>
                                      </p:to>
                                    </p:set>
                                  </p:childTnLst>
                                </p:cTn>
                              </p:par>
                              <p:par>
                                <p:cTn id="160" presetID="1" presetClass="entr" presetSubtype="0" fill="hold" grpId="0" nodeType="withEffect">
                                  <p:stCondLst>
                                    <p:cond delay="1000"/>
                                  </p:stCondLst>
                                  <p:childTnLst>
                                    <p:set>
                                      <p:cBhvr>
                                        <p:cTn id="161" dur="1" fill="hold">
                                          <p:stCondLst>
                                            <p:cond delay="0"/>
                                          </p:stCondLst>
                                        </p:cTn>
                                        <p:tgtEl>
                                          <p:spTgt spid="37"/>
                                        </p:tgtEl>
                                        <p:attrNameLst>
                                          <p:attrName>style.visibility</p:attrName>
                                        </p:attrNameLst>
                                      </p:cBhvr>
                                      <p:to>
                                        <p:strVal val="visible"/>
                                      </p:to>
                                    </p:set>
                                  </p:childTnLst>
                                </p:cTn>
                              </p:par>
                            </p:childTnLst>
                          </p:cTn>
                        </p:par>
                        <p:par>
                          <p:cTn id="162" fill="hold">
                            <p:stCondLst>
                              <p:cond delay="31000"/>
                            </p:stCondLst>
                            <p:childTnLst>
                              <p:par>
                                <p:cTn id="163" presetID="1" presetClass="exit" presetSubtype="0" fill="hold" grpId="1" nodeType="afterEffect">
                                  <p:stCondLst>
                                    <p:cond delay="1000"/>
                                  </p:stCondLst>
                                  <p:childTnLst>
                                    <p:set>
                                      <p:cBhvr>
                                        <p:cTn id="164" dur="1" fill="hold">
                                          <p:stCondLst>
                                            <p:cond delay="0"/>
                                          </p:stCondLst>
                                        </p:cTn>
                                        <p:tgtEl>
                                          <p:spTgt spid="37"/>
                                        </p:tgtEl>
                                        <p:attrNameLst>
                                          <p:attrName>style.visibility</p:attrName>
                                        </p:attrNameLst>
                                      </p:cBhvr>
                                      <p:to>
                                        <p:strVal val="hidden"/>
                                      </p:to>
                                    </p:set>
                                  </p:childTnLst>
                                </p:cTn>
                              </p:par>
                              <p:par>
                                <p:cTn id="165" presetID="1" presetClass="entr" presetSubtype="0" fill="hold" grpId="0" nodeType="withEffect">
                                  <p:stCondLst>
                                    <p:cond delay="1000"/>
                                  </p:stCondLst>
                                  <p:childTnLst>
                                    <p:set>
                                      <p:cBhvr>
                                        <p:cTn id="166" dur="1" fill="hold">
                                          <p:stCondLst>
                                            <p:cond delay="0"/>
                                          </p:stCondLst>
                                        </p:cTn>
                                        <p:tgtEl>
                                          <p:spTgt spid="38"/>
                                        </p:tgtEl>
                                        <p:attrNameLst>
                                          <p:attrName>style.visibility</p:attrName>
                                        </p:attrNameLst>
                                      </p:cBhvr>
                                      <p:to>
                                        <p:strVal val="visible"/>
                                      </p:to>
                                    </p:set>
                                  </p:childTnLst>
                                </p:cTn>
                              </p:par>
                            </p:childTnLst>
                          </p:cTn>
                        </p:par>
                        <p:par>
                          <p:cTn id="167" fill="hold">
                            <p:stCondLst>
                              <p:cond delay="32000"/>
                            </p:stCondLst>
                            <p:childTnLst>
                              <p:par>
                                <p:cTn id="168" presetID="1" presetClass="exit" presetSubtype="0" fill="hold" grpId="1" nodeType="afterEffect">
                                  <p:stCondLst>
                                    <p:cond delay="1000"/>
                                  </p:stCondLst>
                                  <p:childTnLst>
                                    <p:set>
                                      <p:cBhvr>
                                        <p:cTn id="169" dur="1" fill="hold">
                                          <p:stCondLst>
                                            <p:cond delay="0"/>
                                          </p:stCondLst>
                                        </p:cTn>
                                        <p:tgtEl>
                                          <p:spTgt spid="38"/>
                                        </p:tgtEl>
                                        <p:attrNameLst>
                                          <p:attrName>style.visibility</p:attrName>
                                        </p:attrNameLst>
                                      </p:cBhvr>
                                      <p:to>
                                        <p:strVal val="hidden"/>
                                      </p:to>
                                    </p:set>
                                  </p:childTnLst>
                                </p:cTn>
                              </p:par>
                              <p:par>
                                <p:cTn id="170" presetID="1" presetClass="entr" presetSubtype="0" fill="hold" grpId="0" nodeType="withEffect">
                                  <p:stCondLst>
                                    <p:cond delay="1000"/>
                                  </p:stCondLst>
                                  <p:childTnLst>
                                    <p:set>
                                      <p:cBhvr>
                                        <p:cTn id="171" dur="1" fill="hold">
                                          <p:stCondLst>
                                            <p:cond delay="0"/>
                                          </p:stCondLst>
                                        </p:cTn>
                                        <p:tgtEl>
                                          <p:spTgt spid="39"/>
                                        </p:tgtEl>
                                        <p:attrNameLst>
                                          <p:attrName>style.visibility</p:attrName>
                                        </p:attrNameLst>
                                      </p:cBhvr>
                                      <p:to>
                                        <p:strVal val="visible"/>
                                      </p:to>
                                    </p:set>
                                  </p:childTnLst>
                                </p:cTn>
                              </p:par>
                            </p:childTnLst>
                          </p:cTn>
                        </p:par>
                        <p:par>
                          <p:cTn id="172" fill="hold">
                            <p:stCondLst>
                              <p:cond delay="33000"/>
                            </p:stCondLst>
                            <p:childTnLst>
                              <p:par>
                                <p:cTn id="173" presetID="1" presetClass="exit" presetSubtype="0" fill="hold" grpId="1" nodeType="afterEffect">
                                  <p:stCondLst>
                                    <p:cond delay="1000"/>
                                  </p:stCondLst>
                                  <p:childTnLst>
                                    <p:set>
                                      <p:cBhvr>
                                        <p:cTn id="174" dur="1" fill="hold">
                                          <p:stCondLst>
                                            <p:cond delay="0"/>
                                          </p:stCondLst>
                                        </p:cTn>
                                        <p:tgtEl>
                                          <p:spTgt spid="39"/>
                                        </p:tgtEl>
                                        <p:attrNameLst>
                                          <p:attrName>style.visibility</p:attrName>
                                        </p:attrNameLst>
                                      </p:cBhvr>
                                      <p:to>
                                        <p:strVal val="hidden"/>
                                      </p:to>
                                    </p:set>
                                  </p:childTnLst>
                                </p:cTn>
                              </p:par>
                              <p:par>
                                <p:cTn id="175" presetID="1" presetClass="entr" presetSubtype="0" fill="hold" grpId="0" nodeType="withEffect">
                                  <p:stCondLst>
                                    <p:cond delay="1000"/>
                                  </p:stCondLst>
                                  <p:childTnLst>
                                    <p:set>
                                      <p:cBhvr>
                                        <p:cTn id="176" dur="1" fill="hold">
                                          <p:stCondLst>
                                            <p:cond delay="0"/>
                                          </p:stCondLst>
                                        </p:cTn>
                                        <p:tgtEl>
                                          <p:spTgt spid="40"/>
                                        </p:tgtEl>
                                        <p:attrNameLst>
                                          <p:attrName>style.visibility</p:attrName>
                                        </p:attrNameLst>
                                      </p:cBhvr>
                                      <p:to>
                                        <p:strVal val="visible"/>
                                      </p:to>
                                    </p:set>
                                  </p:childTnLst>
                                </p:cTn>
                              </p:par>
                            </p:childTnLst>
                          </p:cTn>
                        </p:par>
                        <p:par>
                          <p:cTn id="177" fill="hold">
                            <p:stCondLst>
                              <p:cond delay="34000"/>
                            </p:stCondLst>
                            <p:childTnLst>
                              <p:par>
                                <p:cTn id="178" presetID="1" presetClass="exit" presetSubtype="0" fill="hold" grpId="1" nodeType="afterEffect">
                                  <p:stCondLst>
                                    <p:cond delay="1000"/>
                                  </p:stCondLst>
                                  <p:childTnLst>
                                    <p:set>
                                      <p:cBhvr>
                                        <p:cTn id="179" dur="1" fill="hold">
                                          <p:stCondLst>
                                            <p:cond delay="0"/>
                                          </p:stCondLst>
                                        </p:cTn>
                                        <p:tgtEl>
                                          <p:spTgt spid="40"/>
                                        </p:tgtEl>
                                        <p:attrNameLst>
                                          <p:attrName>style.visibility</p:attrName>
                                        </p:attrNameLst>
                                      </p:cBhvr>
                                      <p:to>
                                        <p:strVal val="hidden"/>
                                      </p:to>
                                    </p:set>
                                  </p:childTnLst>
                                </p:cTn>
                              </p:par>
                              <p:par>
                                <p:cTn id="180" presetID="1" presetClass="entr" presetSubtype="0" fill="hold" grpId="0" nodeType="withEffect">
                                  <p:stCondLst>
                                    <p:cond delay="1000"/>
                                  </p:stCondLst>
                                  <p:childTnLst>
                                    <p:set>
                                      <p:cBhvr>
                                        <p:cTn id="181" dur="1" fill="hold">
                                          <p:stCondLst>
                                            <p:cond delay="0"/>
                                          </p:stCondLst>
                                        </p:cTn>
                                        <p:tgtEl>
                                          <p:spTgt spid="41"/>
                                        </p:tgtEl>
                                        <p:attrNameLst>
                                          <p:attrName>style.visibility</p:attrName>
                                        </p:attrNameLst>
                                      </p:cBhvr>
                                      <p:to>
                                        <p:strVal val="visible"/>
                                      </p:to>
                                    </p:set>
                                  </p:childTnLst>
                                </p:cTn>
                              </p:par>
                            </p:childTnLst>
                          </p:cTn>
                        </p:par>
                        <p:par>
                          <p:cTn id="182" fill="hold">
                            <p:stCondLst>
                              <p:cond delay="35000"/>
                            </p:stCondLst>
                            <p:childTnLst>
                              <p:par>
                                <p:cTn id="183" presetID="1" presetClass="exit" presetSubtype="0" fill="hold" grpId="1" nodeType="afterEffect">
                                  <p:stCondLst>
                                    <p:cond delay="1000"/>
                                  </p:stCondLst>
                                  <p:childTnLst>
                                    <p:set>
                                      <p:cBhvr>
                                        <p:cTn id="184" dur="1" fill="hold">
                                          <p:stCondLst>
                                            <p:cond delay="0"/>
                                          </p:stCondLst>
                                        </p:cTn>
                                        <p:tgtEl>
                                          <p:spTgt spid="41"/>
                                        </p:tgtEl>
                                        <p:attrNameLst>
                                          <p:attrName>style.visibility</p:attrName>
                                        </p:attrNameLst>
                                      </p:cBhvr>
                                      <p:to>
                                        <p:strVal val="hidden"/>
                                      </p:to>
                                    </p:set>
                                  </p:childTnLst>
                                </p:cTn>
                              </p:par>
                              <p:par>
                                <p:cTn id="185" presetID="1" presetClass="entr" presetSubtype="0" fill="hold" grpId="0" nodeType="withEffect">
                                  <p:stCondLst>
                                    <p:cond delay="1000"/>
                                  </p:stCondLst>
                                  <p:childTnLst>
                                    <p:set>
                                      <p:cBhvr>
                                        <p:cTn id="186" dur="1" fill="hold">
                                          <p:stCondLst>
                                            <p:cond delay="0"/>
                                          </p:stCondLst>
                                        </p:cTn>
                                        <p:tgtEl>
                                          <p:spTgt spid="42"/>
                                        </p:tgtEl>
                                        <p:attrNameLst>
                                          <p:attrName>style.visibility</p:attrName>
                                        </p:attrNameLst>
                                      </p:cBhvr>
                                      <p:to>
                                        <p:strVal val="visible"/>
                                      </p:to>
                                    </p:set>
                                  </p:childTnLst>
                                </p:cTn>
                              </p:par>
                            </p:childTnLst>
                          </p:cTn>
                        </p:par>
                        <p:par>
                          <p:cTn id="187" fill="hold">
                            <p:stCondLst>
                              <p:cond delay="36000"/>
                            </p:stCondLst>
                            <p:childTnLst>
                              <p:par>
                                <p:cTn id="188" presetID="1" presetClass="exit" presetSubtype="0" fill="hold" grpId="1" nodeType="afterEffect">
                                  <p:stCondLst>
                                    <p:cond delay="1000"/>
                                  </p:stCondLst>
                                  <p:childTnLst>
                                    <p:set>
                                      <p:cBhvr>
                                        <p:cTn id="189" dur="1" fill="hold">
                                          <p:stCondLst>
                                            <p:cond delay="0"/>
                                          </p:stCondLst>
                                        </p:cTn>
                                        <p:tgtEl>
                                          <p:spTgt spid="42"/>
                                        </p:tgtEl>
                                        <p:attrNameLst>
                                          <p:attrName>style.visibility</p:attrName>
                                        </p:attrNameLst>
                                      </p:cBhvr>
                                      <p:to>
                                        <p:strVal val="hidden"/>
                                      </p:to>
                                    </p:set>
                                  </p:childTnLst>
                                </p:cTn>
                              </p:par>
                              <p:par>
                                <p:cTn id="190" presetID="1" presetClass="entr" presetSubtype="0" fill="hold" grpId="0" nodeType="withEffect">
                                  <p:stCondLst>
                                    <p:cond delay="1000"/>
                                  </p:stCondLst>
                                  <p:childTnLst>
                                    <p:set>
                                      <p:cBhvr>
                                        <p:cTn id="191" dur="1" fill="hold">
                                          <p:stCondLst>
                                            <p:cond delay="0"/>
                                          </p:stCondLst>
                                        </p:cTn>
                                        <p:tgtEl>
                                          <p:spTgt spid="43"/>
                                        </p:tgtEl>
                                        <p:attrNameLst>
                                          <p:attrName>style.visibility</p:attrName>
                                        </p:attrNameLst>
                                      </p:cBhvr>
                                      <p:to>
                                        <p:strVal val="visible"/>
                                      </p:to>
                                    </p:set>
                                  </p:childTnLst>
                                </p:cTn>
                              </p:par>
                            </p:childTnLst>
                          </p:cTn>
                        </p:par>
                        <p:par>
                          <p:cTn id="192" fill="hold">
                            <p:stCondLst>
                              <p:cond delay="37000"/>
                            </p:stCondLst>
                            <p:childTnLst>
                              <p:par>
                                <p:cTn id="193" presetID="1" presetClass="exit" presetSubtype="0" fill="hold" grpId="1" nodeType="afterEffect">
                                  <p:stCondLst>
                                    <p:cond delay="1000"/>
                                  </p:stCondLst>
                                  <p:childTnLst>
                                    <p:set>
                                      <p:cBhvr>
                                        <p:cTn id="194" dur="1" fill="hold">
                                          <p:stCondLst>
                                            <p:cond delay="0"/>
                                          </p:stCondLst>
                                        </p:cTn>
                                        <p:tgtEl>
                                          <p:spTgt spid="43"/>
                                        </p:tgtEl>
                                        <p:attrNameLst>
                                          <p:attrName>style.visibility</p:attrName>
                                        </p:attrNameLst>
                                      </p:cBhvr>
                                      <p:to>
                                        <p:strVal val="hidden"/>
                                      </p:to>
                                    </p:set>
                                  </p:childTnLst>
                                </p:cTn>
                              </p:par>
                              <p:par>
                                <p:cTn id="195" presetID="1" presetClass="entr" presetSubtype="0" fill="hold" grpId="0" nodeType="withEffect">
                                  <p:stCondLst>
                                    <p:cond delay="1000"/>
                                  </p:stCondLst>
                                  <p:childTnLst>
                                    <p:set>
                                      <p:cBhvr>
                                        <p:cTn id="196" dur="1" fill="hold">
                                          <p:stCondLst>
                                            <p:cond delay="0"/>
                                          </p:stCondLst>
                                        </p:cTn>
                                        <p:tgtEl>
                                          <p:spTgt spid="44"/>
                                        </p:tgtEl>
                                        <p:attrNameLst>
                                          <p:attrName>style.visibility</p:attrName>
                                        </p:attrNameLst>
                                      </p:cBhvr>
                                      <p:to>
                                        <p:strVal val="visible"/>
                                      </p:to>
                                    </p:set>
                                  </p:childTnLst>
                                </p:cTn>
                              </p:par>
                            </p:childTnLst>
                          </p:cTn>
                        </p:par>
                        <p:par>
                          <p:cTn id="197" fill="hold">
                            <p:stCondLst>
                              <p:cond delay="38000"/>
                            </p:stCondLst>
                            <p:childTnLst>
                              <p:par>
                                <p:cTn id="198" presetID="1" presetClass="exit" presetSubtype="0" fill="hold" grpId="1" nodeType="afterEffect">
                                  <p:stCondLst>
                                    <p:cond delay="1000"/>
                                  </p:stCondLst>
                                  <p:childTnLst>
                                    <p:set>
                                      <p:cBhvr>
                                        <p:cTn id="199" dur="1" fill="hold">
                                          <p:stCondLst>
                                            <p:cond delay="0"/>
                                          </p:stCondLst>
                                        </p:cTn>
                                        <p:tgtEl>
                                          <p:spTgt spid="44"/>
                                        </p:tgtEl>
                                        <p:attrNameLst>
                                          <p:attrName>style.visibility</p:attrName>
                                        </p:attrNameLst>
                                      </p:cBhvr>
                                      <p:to>
                                        <p:strVal val="hidden"/>
                                      </p:to>
                                    </p:set>
                                  </p:childTnLst>
                                </p:cTn>
                              </p:par>
                              <p:par>
                                <p:cTn id="200" presetID="1" presetClass="entr" presetSubtype="0" fill="hold" grpId="0" nodeType="withEffect">
                                  <p:stCondLst>
                                    <p:cond delay="1000"/>
                                  </p:stCondLst>
                                  <p:childTnLst>
                                    <p:set>
                                      <p:cBhvr>
                                        <p:cTn id="201" dur="1" fill="hold">
                                          <p:stCondLst>
                                            <p:cond delay="0"/>
                                          </p:stCondLst>
                                        </p:cTn>
                                        <p:tgtEl>
                                          <p:spTgt spid="45"/>
                                        </p:tgtEl>
                                        <p:attrNameLst>
                                          <p:attrName>style.visibility</p:attrName>
                                        </p:attrNameLst>
                                      </p:cBhvr>
                                      <p:to>
                                        <p:strVal val="visible"/>
                                      </p:to>
                                    </p:set>
                                  </p:childTnLst>
                                </p:cTn>
                              </p:par>
                            </p:childTnLst>
                          </p:cTn>
                        </p:par>
                        <p:par>
                          <p:cTn id="202" fill="hold">
                            <p:stCondLst>
                              <p:cond delay="39000"/>
                            </p:stCondLst>
                            <p:childTnLst>
                              <p:par>
                                <p:cTn id="203" presetID="1" presetClass="exit" presetSubtype="0" fill="hold" grpId="1" nodeType="afterEffect">
                                  <p:stCondLst>
                                    <p:cond delay="1000"/>
                                  </p:stCondLst>
                                  <p:childTnLst>
                                    <p:set>
                                      <p:cBhvr>
                                        <p:cTn id="204" dur="1" fill="hold">
                                          <p:stCondLst>
                                            <p:cond delay="0"/>
                                          </p:stCondLst>
                                        </p:cTn>
                                        <p:tgtEl>
                                          <p:spTgt spid="45"/>
                                        </p:tgtEl>
                                        <p:attrNameLst>
                                          <p:attrName>style.visibility</p:attrName>
                                        </p:attrNameLst>
                                      </p:cBhvr>
                                      <p:to>
                                        <p:strVal val="hidden"/>
                                      </p:to>
                                    </p:set>
                                  </p:childTnLst>
                                </p:cTn>
                              </p:par>
                              <p:par>
                                <p:cTn id="205" presetID="1" presetClass="entr" presetSubtype="0" fill="hold" grpId="0" nodeType="withEffect">
                                  <p:stCondLst>
                                    <p:cond delay="1000"/>
                                  </p:stCondLst>
                                  <p:childTnLst>
                                    <p:set>
                                      <p:cBhvr>
                                        <p:cTn id="206" dur="1" fill="hold">
                                          <p:stCondLst>
                                            <p:cond delay="0"/>
                                          </p:stCondLst>
                                        </p:cTn>
                                        <p:tgtEl>
                                          <p:spTgt spid="46"/>
                                        </p:tgtEl>
                                        <p:attrNameLst>
                                          <p:attrName>style.visibility</p:attrName>
                                        </p:attrNameLst>
                                      </p:cBhvr>
                                      <p:to>
                                        <p:strVal val="visible"/>
                                      </p:to>
                                    </p:set>
                                  </p:childTnLst>
                                </p:cTn>
                              </p:par>
                            </p:childTnLst>
                          </p:cTn>
                        </p:par>
                        <p:par>
                          <p:cTn id="207" fill="hold">
                            <p:stCondLst>
                              <p:cond delay="40000"/>
                            </p:stCondLst>
                            <p:childTnLst>
                              <p:par>
                                <p:cTn id="208" presetID="1" presetClass="exit" presetSubtype="0" fill="hold" grpId="1" nodeType="afterEffect">
                                  <p:stCondLst>
                                    <p:cond delay="1000"/>
                                  </p:stCondLst>
                                  <p:childTnLst>
                                    <p:set>
                                      <p:cBhvr>
                                        <p:cTn id="209" dur="1" fill="hold">
                                          <p:stCondLst>
                                            <p:cond delay="0"/>
                                          </p:stCondLst>
                                        </p:cTn>
                                        <p:tgtEl>
                                          <p:spTgt spid="46"/>
                                        </p:tgtEl>
                                        <p:attrNameLst>
                                          <p:attrName>style.visibility</p:attrName>
                                        </p:attrNameLst>
                                      </p:cBhvr>
                                      <p:to>
                                        <p:strVal val="hidden"/>
                                      </p:to>
                                    </p:set>
                                  </p:childTnLst>
                                </p:cTn>
                              </p:par>
                              <p:par>
                                <p:cTn id="210" presetID="1" presetClass="entr" presetSubtype="0" fill="hold" grpId="0" nodeType="withEffect">
                                  <p:stCondLst>
                                    <p:cond delay="1000"/>
                                  </p:stCondLst>
                                  <p:childTnLst>
                                    <p:set>
                                      <p:cBhvr>
                                        <p:cTn id="211" dur="1" fill="hold">
                                          <p:stCondLst>
                                            <p:cond delay="0"/>
                                          </p:stCondLst>
                                        </p:cTn>
                                        <p:tgtEl>
                                          <p:spTgt spid="47"/>
                                        </p:tgtEl>
                                        <p:attrNameLst>
                                          <p:attrName>style.visibility</p:attrName>
                                        </p:attrNameLst>
                                      </p:cBhvr>
                                      <p:to>
                                        <p:strVal val="visible"/>
                                      </p:to>
                                    </p:set>
                                  </p:childTnLst>
                                </p:cTn>
                              </p:par>
                            </p:childTnLst>
                          </p:cTn>
                        </p:par>
                        <p:par>
                          <p:cTn id="212" fill="hold">
                            <p:stCondLst>
                              <p:cond delay="41000"/>
                            </p:stCondLst>
                            <p:childTnLst>
                              <p:par>
                                <p:cTn id="213" presetID="1" presetClass="exit" presetSubtype="0" fill="hold" grpId="1" nodeType="afterEffect">
                                  <p:stCondLst>
                                    <p:cond delay="1000"/>
                                  </p:stCondLst>
                                  <p:childTnLst>
                                    <p:set>
                                      <p:cBhvr>
                                        <p:cTn id="214" dur="1" fill="hold">
                                          <p:stCondLst>
                                            <p:cond delay="0"/>
                                          </p:stCondLst>
                                        </p:cTn>
                                        <p:tgtEl>
                                          <p:spTgt spid="47"/>
                                        </p:tgtEl>
                                        <p:attrNameLst>
                                          <p:attrName>style.visibility</p:attrName>
                                        </p:attrNameLst>
                                      </p:cBhvr>
                                      <p:to>
                                        <p:strVal val="hidden"/>
                                      </p:to>
                                    </p:set>
                                  </p:childTnLst>
                                </p:cTn>
                              </p:par>
                              <p:par>
                                <p:cTn id="215" presetID="1" presetClass="entr" presetSubtype="0" fill="hold" grpId="0" nodeType="withEffect">
                                  <p:stCondLst>
                                    <p:cond delay="1000"/>
                                  </p:stCondLst>
                                  <p:childTnLst>
                                    <p:set>
                                      <p:cBhvr>
                                        <p:cTn id="216" dur="1" fill="hold">
                                          <p:stCondLst>
                                            <p:cond delay="0"/>
                                          </p:stCondLst>
                                        </p:cTn>
                                        <p:tgtEl>
                                          <p:spTgt spid="48"/>
                                        </p:tgtEl>
                                        <p:attrNameLst>
                                          <p:attrName>style.visibility</p:attrName>
                                        </p:attrNameLst>
                                      </p:cBhvr>
                                      <p:to>
                                        <p:strVal val="visible"/>
                                      </p:to>
                                    </p:set>
                                  </p:childTnLst>
                                </p:cTn>
                              </p:par>
                            </p:childTnLst>
                          </p:cTn>
                        </p:par>
                        <p:par>
                          <p:cTn id="217" fill="hold">
                            <p:stCondLst>
                              <p:cond delay="42000"/>
                            </p:stCondLst>
                            <p:childTnLst>
                              <p:par>
                                <p:cTn id="218" presetID="1" presetClass="exit" presetSubtype="0" fill="hold" grpId="1" nodeType="afterEffect">
                                  <p:stCondLst>
                                    <p:cond delay="1000"/>
                                  </p:stCondLst>
                                  <p:childTnLst>
                                    <p:set>
                                      <p:cBhvr>
                                        <p:cTn id="219" dur="1" fill="hold">
                                          <p:stCondLst>
                                            <p:cond delay="0"/>
                                          </p:stCondLst>
                                        </p:cTn>
                                        <p:tgtEl>
                                          <p:spTgt spid="48"/>
                                        </p:tgtEl>
                                        <p:attrNameLst>
                                          <p:attrName>style.visibility</p:attrName>
                                        </p:attrNameLst>
                                      </p:cBhvr>
                                      <p:to>
                                        <p:strVal val="hidden"/>
                                      </p:to>
                                    </p:set>
                                  </p:childTnLst>
                                </p:cTn>
                              </p:par>
                              <p:par>
                                <p:cTn id="220" presetID="1" presetClass="entr" presetSubtype="0" fill="hold" grpId="0" nodeType="withEffect">
                                  <p:stCondLst>
                                    <p:cond delay="1000"/>
                                  </p:stCondLst>
                                  <p:childTnLst>
                                    <p:set>
                                      <p:cBhvr>
                                        <p:cTn id="221" dur="1" fill="hold">
                                          <p:stCondLst>
                                            <p:cond delay="0"/>
                                          </p:stCondLst>
                                        </p:cTn>
                                        <p:tgtEl>
                                          <p:spTgt spid="49"/>
                                        </p:tgtEl>
                                        <p:attrNameLst>
                                          <p:attrName>style.visibility</p:attrName>
                                        </p:attrNameLst>
                                      </p:cBhvr>
                                      <p:to>
                                        <p:strVal val="visible"/>
                                      </p:to>
                                    </p:set>
                                  </p:childTnLst>
                                </p:cTn>
                              </p:par>
                            </p:childTnLst>
                          </p:cTn>
                        </p:par>
                        <p:par>
                          <p:cTn id="222" fill="hold">
                            <p:stCondLst>
                              <p:cond delay="43000"/>
                            </p:stCondLst>
                            <p:childTnLst>
                              <p:par>
                                <p:cTn id="223" presetID="1" presetClass="exit" presetSubtype="0" fill="hold" grpId="1" nodeType="afterEffect">
                                  <p:stCondLst>
                                    <p:cond delay="1000"/>
                                  </p:stCondLst>
                                  <p:childTnLst>
                                    <p:set>
                                      <p:cBhvr>
                                        <p:cTn id="224" dur="1" fill="hold">
                                          <p:stCondLst>
                                            <p:cond delay="0"/>
                                          </p:stCondLst>
                                        </p:cTn>
                                        <p:tgtEl>
                                          <p:spTgt spid="49"/>
                                        </p:tgtEl>
                                        <p:attrNameLst>
                                          <p:attrName>style.visibility</p:attrName>
                                        </p:attrNameLst>
                                      </p:cBhvr>
                                      <p:to>
                                        <p:strVal val="hidden"/>
                                      </p:to>
                                    </p:set>
                                  </p:childTnLst>
                                </p:cTn>
                              </p:par>
                              <p:par>
                                <p:cTn id="225" presetID="1" presetClass="entr" presetSubtype="0" fill="hold" grpId="0" nodeType="withEffect">
                                  <p:stCondLst>
                                    <p:cond delay="1000"/>
                                  </p:stCondLst>
                                  <p:childTnLst>
                                    <p:set>
                                      <p:cBhvr>
                                        <p:cTn id="226" dur="1" fill="hold">
                                          <p:stCondLst>
                                            <p:cond delay="0"/>
                                          </p:stCondLst>
                                        </p:cTn>
                                        <p:tgtEl>
                                          <p:spTgt spid="50"/>
                                        </p:tgtEl>
                                        <p:attrNameLst>
                                          <p:attrName>style.visibility</p:attrName>
                                        </p:attrNameLst>
                                      </p:cBhvr>
                                      <p:to>
                                        <p:strVal val="visible"/>
                                      </p:to>
                                    </p:set>
                                  </p:childTnLst>
                                </p:cTn>
                              </p:par>
                            </p:childTnLst>
                          </p:cTn>
                        </p:par>
                        <p:par>
                          <p:cTn id="227" fill="hold">
                            <p:stCondLst>
                              <p:cond delay="44000"/>
                            </p:stCondLst>
                            <p:childTnLst>
                              <p:par>
                                <p:cTn id="228" presetID="1" presetClass="exit" presetSubtype="0" fill="hold" grpId="1" nodeType="afterEffect">
                                  <p:stCondLst>
                                    <p:cond delay="1000"/>
                                  </p:stCondLst>
                                  <p:childTnLst>
                                    <p:set>
                                      <p:cBhvr>
                                        <p:cTn id="229" dur="1" fill="hold">
                                          <p:stCondLst>
                                            <p:cond delay="0"/>
                                          </p:stCondLst>
                                        </p:cTn>
                                        <p:tgtEl>
                                          <p:spTgt spid="50"/>
                                        </p:tgtEl>
                                        <p:attrNameLst>
                                          <p:attrName>style.visibility</p:attrName>
                                        </p:attrNameLst>
                                      </p:cBhvr>
                                      <p:to>
                                        <p:strVal val="hidden"/>
                                      </p:to>
                                    </p:set>
                                  </p:childTnLst>
                                </p:cTn>
                              </p:par>
                              <p:par>
                                <p:cTn id="230" presetID="1" presetClass="entr" presetSubtype="0" fill="hold" grpId="0" nodeType="withEffect">
                                  <p:stCondLst>
                                    <p:cond delay="1000"/>
                                  </p:stCondLst>
                                  <p:childTnLst>
                                    <p:set>
                                      <p:cBhvr>
                                        <p:cTn id="231" dur="1" fill="hold">
                                          <p:stCondLst>
                                            <p:cond delay="0"/>
                                          </p:stCondLst>
                                        </p:cTn>
                                        <p:tgtEl>
                                          <p:spTgt spid="5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P spid="7" grpId="0"/>
      <p:bldP spid="7" grpId="1"/>
      <p:bldP spid="8" grpId="0"/>
      <p:bldP spid="8" grpId="1"/>
      <p:bldP spid="9" grpId="0"/>
      <p:bldP spid="9" grpId="1"/>
      <p:bldP spid="10" grpId="0"/>
      <p:bldP spid="10" grpId="1"/>
      <p:bldP spid="11" grpId="0"/>
      <p:bldP spid="11" grpId="1"/>
      <p:bldP spid="12" grpId="0"/>
      <p:bldP spid="12" grpId="1"/>
      <p:bldP spid="13" grpId="0"/>
      <p:bldP spid="13" grpId="1"/>
      <p:bldP spid="14" grpId="0"/>
      <p:bldP spid="14" grpId="1"/>
      <p:bldP spid="15" grpId="0"/>
      <p:bldP spid="15" grpId="1"/>
      <p:bldP spid="16" grpId="0"/>
      <p:bldP spid="16" grpId="1"/>
      <p:bldP spid="17" grpId="0"/>
      <p:bldP spid="17" grpId="1"/>
      <p:bldP spid="18" grpId="0"/>
      <p:bldP spid="18" grpId="1"/>
      <p:bldP spid="19" grpId="0"/>
      <p:bldP spid="19" grpId="1"/>
      <p:bldP spid="20" grpId="0"/>
      <p:bldP spid="20" grpId="1"/>
      <p:bldP spid="21" grpId="0"/>
      <p:bldP spid="21" grpId="1"/>
      <p:bldP spid="22" grpId="0"/>
      <p:bldP spid="22"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39" grpId="0"/>
      <p:bldP spid="39"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3" name="Group 4"/>
          <p:cNvGrpSpPr/>
          <p:nvPr/>
        </p:nvGrpSpPr>
        <p:grpSpPr>
          <a:xfrm>
            <a:off x="-228600" y="-152400"/>
            <a:ext cx="9601200" cy="7315200"/>
            <a:chOff x="-228600" y="-152400"/>
            <a:chExt cx="9601200" cy="7315200"/>
          </a:xfrm>
        </p:grpSpPr>
        <p:grpSp>
          <p:nvGrpSpPr>
            <p:cNvPr id="344" name="Group 644"/>
            <p:cNvGrpSpPr/>
            <p:nvPr/>
          </p:nvGrpSpPr>
          <p:grpSpPr>
            <a:xfrm>
              <a:off x="-228600" y="-152400"/>
              <a:ext cx="9601200" cy="7315200"/>
              <a:chOff x="-228600" y="-152400"/>
              <a:chExt cx="9601200" cy="7315200"/>
            </a:xfrm>
          </p:grpSpPr>
          <p:sp>
            <p:nvSpPr>
              <p:cNvPr id="412" name="Rectangle 411"/>
              <p:cNvSpPr/>
              <p:nvPr/>
            </p:nvSpPr>
            <p:spPr>
              <a:xfrm>
                <a:off x="3886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3" name="Rectangle 412"/>
              <p:cNvSpPr/>
              <p:nvPr/>
            </p:nvSpPr>
            <p:spPr>
              <a:xfrm>
                <a:off x="3429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4" name="Rectangle 413"/>
              <p:cNvSpPr/>
              <p:nvPr/>
            </p:nvSpPr>
            <p:spPr>
              <a:xfrm>
                <a:off x="2971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5" name="Rectangle 414"/>
              <p:cNvSpPr/>
              <p:nvPr/>
            </p:nvSpPr>
            <p:spPr>
              <a:xfrm>
                <a:off x="2514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6" name="Rectangle 415"/>
              <p:cNvSpPr/>
              <p:nvPr/>
            </p:nvSpPr>
            <p:spPr>
              <a:xfrm>
                <a:off x="2057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7" name="Rectangle 416"/>
              <p:cNvSpPr/>
              <p:nvPr/>
            </p:nvSpPr>
            <p:spPr>
              <a:xfrm>
                <a:off x="6629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8" name="Rectangle 417"/>
              <p:cNvSpPr/>
              <p:nvPr/>
            </p:nvSpPr>
            <p:spPr>
              <a:xfrm>
                <a:off x="6172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19" name="Rectangle 418"/>
              <p:cNvSpPr/>
              <p:nvPr/>
            </p:nvSpPr>
            <p:spPr>
              <a:xfrm>
                <a:off x="5715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0" name="Rectangle 419"/>
              <p:cNvSpPr/>
              <p:nvPr/>
            </p:nvSpPr>
            <p:spPr>
              <a:xfrm>
                <a:off x="5257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1" name="Rectangle 420"/>
              <p:cNvSpPr/>
              <p:nvPr/>
            </p:nvSpPr>
            <p:spPr>
              <a:xfrm>
                <a:off x="4800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2" name="Rectangle 421"/>
              <p:cNvSpPr/>
              <p:nvPr/>
            </p:nvSpPr>
            <p:spPr>
              <a:xfrm>
                <a:off x="4343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3" name="Rectangle 422"/>
              <p:cNvSpPr/>
              <p:nvPr/>
            </p:nvSpPr>
            <p:spPr>
              <a:xfrm>
                <a:off x="1600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4" name="Rectangle 423"/>
              <p:cNvSpPr/>
              <p:nvPr/>
            </p:nvSpPr>
            <p:spPr>
              <a:xfrm>
                <a:off x="7086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5" name="Rectangle 424"/>
              <p:cNvSpPr/>
              <p:nvPr/>
            </p:nvSpPr>
            <p:spPr>
              <a:xfrm>
                <a:off x="1600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6" name="Rectangle 425"/>
              <p:cNvSpPr/>
              <p:nvPr/>
            </p:nvSpPr>
            <p:spPr>
              <a:xfrm>
                <a:off x="1600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7" name="Rectangle 426"/>
              <p:cNvSpPr/>
              <p:nvPr/>
            </p:nvSpPr>
            <p:spPr>
              <a:xfrm>
                <a:off x="1600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8" name="Rectangle 427"/>
              <p:cNvSpPr/>
              <p:nvPr/>
            </p:nvSpPr>
            <p:spPr>
              <a:xfrm>
                <a:off x="1600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29" name="Rectangle 428"/>
              <p:cNvSpPr/>
              <p:nvPr/>
            </p:nvSpPr>
            <p:spPr>
              <a:xfrm>
                <a:off x="1600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0" name="Rectangle 429"/>
              <p:cNvSpPr/>
              <p:nvPr/>
            </p:nvSpPr>
            <p:spPr>
              <a:xfrm>
                <a:off x="1600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1" name="Rectangle 430"/>
              <p:cNvSpPr/>
              <p:nvPr/>
            </p:nvSpPr>
            <p:spPr>
              <a:xfrm>
                <a:off x="7086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2" name="Rectangle 431"/>
              <p:cNvSpPr/>
              <p:nvPr/>
            </p:nvSpPr>
            <p:spPr>
              <a:xfrm>
                <a:off x="7086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3" name="Rectangle 432"/>
              <p:cNvSpPr/>
              <p:nvPr/>
            </p:nvSpPr>
            <p:spPr>
              <a:xfrm>
                <a:off x="7086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4" name="Rectangle 433"/>
              <p:cNvSpPr/>
              <p:nvPr/>
            </p:nvSpPr>
            <p:spPr>
              <a:xfrm>
                <a:off x="7086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5" name="Rectangle 434"/>
              <p:cNvSpPr/>
              <p:nvPr/>
            </p:nvSpPr>
            <p:spPr>
              <a:xfrm>
                <a:off x="7086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6" name="Rectangle 435"/>
              <p:cNvSpPr/>
              <p:nvPr/>
            </p:nvSpPr>
            <p:spPr>
              <a:xfrm>
                <a:off x="7086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7" name="Rectangle 436"/>
              <p:cNvSpPr/>
              <p:nvPr/>
            </p:nvSpPr>
            <p:spPr>
              <a:xfrm>
                <a:off x="1143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8" name="Rectangle 437"/>
              <p:cNvSpPr/>
              <p:nvPr/>
            </p:nvSpPr>
            <p:spPr>
              <a:xfrm>
                <a:off x="1143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39" name="Rectangle 438"/>
              <p:cNvSpPr/>
              <p:nvPr/>
            </p:nvSpPr>
            <p:spPr>
              <a:xfrm>
                <a:off x="1143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0" name="Rectangle 439"/>
              <p:cNvSpPr/>
              <p:nvPr/>
            </p:nvSpPr>
            <p:spPr>
              <a:xfrm>
                <a:off x="1143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1" name="Rectangle 440"/>
              <p:cNvSpPr/>
              <p:nvPr/>
            </p:nvSpPr>
            <p:spPr>
              <a:xfrm>
                <a:off x="1143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2" name="Rectangle 441"/>
              <p:cNvSpPr/>
              <p:nvPr/>
            </p:nvSpPr>
            <p:spPr>
              <a:xfrm>
                <a:off x="1143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3" name="Rectangle 442"/>
              <p:cNvSpPr/>
              <p:nvPr/>
            </p:nvSpPr>
            <p:spPr>
              <a:xfrm>
                <a:off x="685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4" name="Rectangle 443"/>
              <p:cNvSpPr/>
              <p:nvPr/>
            </p:nvSpPr>
            <p:spPr>
              <a:xfrm>
                <a:off x="685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5" name="Rectangle 444"/>
              <p:cNvSpPr/>
              <p:nvPr/>
            </p:nvSpPr>
            <p:spPr>
              <a:xfrm>
                <a:off x="685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6" name="Rectangle 445"/>
              <p:cNvSpPr/>
              <p:nvPr/>
            </p:nvSpPr>
            <p:spPr>
              <a:xfrm>
                <a:off x="685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7" name="Rectangle 446"/>
              <p:cNvSpPr/>
              <p:nvPr/>
            </p:nvSpPr>
            <p:spPr>
              <a:xfrm>
                <a:off x="685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8" name="Rectangle 447"/>
              <p:cNvSpPr/>
              <p:nvPr/>
            </p:nvSpPr>
            <p:spPr>
              <a:xfrm>
                <a:off x="685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49" name="Rectangle 448"/>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0" name="Rectangle 449"/>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1" name="Rectangle 450"/>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2" name="Rectangle 451"/>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3" name="Rectangle 452"/>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4" name="Rectangle 453"/>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5" name="Rectangle 454"/>
              <p:cNvSpPr/>
              <p:nvPr/>
            </p:nvSpPr>
            <p:spPr>
              <a:xfrm>
                <a:off x="-228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6" name="Rectangle 455"/>
              <p:cNvSpPr/>
              <p:nvPr/>
            </p:nvSpPr>
            <p:spPr>
              <a:xfrm>
                <a:off x="-228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7" name="Rectangle 456"/>
              <p:cNvSpPr/>
              <p:nvPr/>
            </p:nvSpPr>
            <p:spPr>
              <a:xfrm>
                <a:off x="-228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8" name="Rectangle 457"/>
              <p:cNvSpPr/>
              <p:nvPr/>
            </p:nvSpPr>
            <p:spPr>
              <a:xfrm>
                <a:off x="-228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59" name="Rectangle 458"/>
              <p:cNvSpPr/>
              <p:nvPr/>
            </p:nvSpPr>
            <p:spPr>
              <a:xfrm>
                <a:off x="-228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0" name="Rectangle 459"/>
              <p:cNvSpPr/>
              <p:nvPr/>
            </p:nvSpPr>
            <p:spPr>
              <a:xfrm>
                <a:off x="-228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1" name="Rectangle 460"/>
              <p:cNvSpPr/>
              <p:nvPr/>
            </p:nvSpPr>
            <p:spPr>
              <a:xfrm>
                <a:off x="8915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2" name="Rectangle 461"/>
              <p:cNvSpPr/>
              <p:nvPr/>
            </p:nvSpPr>
            <p:spPr>
              <a:xfrm>
                <a:off x="8915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3" name="Rectangle 462"/>
              <p:cNvSpPr/>
              <p:nvPr/>
            </p:nvSpPr>
            <p:spPr>
              <a:xfrm>
                <a:off x="8915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4" name="Rectangle 463"/>
              <p:cNvSpPr/>
              <p:nvPr/>
            </p:nvSpPr>
            <p:spPr>
              <a:xfrm>
                <a:off x="8915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5" name="Rectangle 464"/>
              <p:cNvSpPr/>
              <p:nvPr/>
            </p:nvSpPr>
            <p:spPr>
              <a:xfrm>
                <a:off x="8915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6" name="Rectangle 465"/>
              <p:cNvSpPr/>
              <p:nvPr/>
            </p:nvSpPr>
            <p:spPr>
              <a:xfrm>
                <a:off x="8915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7" name="Rectangle 466"/>
              <p:cNvSpPr/>
              <p:nvPr/>
            </p:nvSpPr>
            <p:spPr>
              <a:xfrm>
                <a:off x="8458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8" name="Rectangle 467"/>
              <p:cNvSpPr/>
              <p:nvPr/>
            </p:nvSpPr>
            <p:spPr>
              <a:xfrm>
                <a:off x="8458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69" name="Rectangle 468"/>
              <p:cNvSpPr/>
              <p:nvPr/>
            </p:nvSpPr>
            <p:spPr>
              <a:xfrm>
                <a:off x="8458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0" name="Rectangle 469"/>
              <p:cNvSpPr/>
              <p:nvPr/>
            </p:nvSpPr>
            <p:spPr>
              <a:xfrm>
                <a:off x="8458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1" name="Rectangle 470"/>
              <p:cNvSpPr/>
              <p:nvPr/>
            </p:nvSpPr>
            <p:spPr>
              <a:xfrm>
                <a:off x="8458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2" name="Rectangle 471"/>
              <p:cNvSpPr/>
              <p:nvPr/>
            </p:nvSpPr>
            <p:spPr>
              <a:xfrm>
                <a:off x="8458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3" name="Rectangle 472"/>
              <p:cNvSpPr/>
              <p:nvPr/>
            </p:nvSpPr>
            <p:spPr>
              <a:xfrm>
                <a:off x="8001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4" name="Rectangle 473"/>
              <p:cNvSpPr/>
              <p:nvPr/>
            </p:nvSpPr>
            <p:spPr>
              <a:xfrm>
                <a:off x="8001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5" name="Rectangle 474"/>
              <p:cNvSpPr/>
              <p:nvPr/>
            </p:nvSpPr>
            <p:spPr>
              <a:xfrm>
                <a:off x="8001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6" name="Rectangle 475"/>
              <p:cNvSpPr/>
              <p:nvPr/>
            </p:nvSpPr>
            <p:spPr>
              <a:xfrm>
                <a:off x="8001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7" name="Rectangle 476"/>
              <p:cNvSpPr/>
              <p:nvPr/>
            </p:nvSpPr>
            <p:spPr>
              <a:xfrm>
                <a:off x="8001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8" name="Rectangle 477"/>
              <p:cNvSpPr/>
              <p:nvPr/>
            </p:nvSpPr>
            <p:spPr>
              <a:xfrm>
                <a:off x="8001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79" name="Rectangle 478"/>
              <p:cNvSpPr/>
              <p:nvPr/>
            </p:nvSpPr>
            <p:spPr>
              <a:xfrm>
                <a:off x="7543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0" name="Rectangle 479"/>
              <p:cNvSpPr/>
              <p:nvPr/>
            </p:nvSpPr>
            <p:spPr>
              <a:xfrm>
                <a:off x="7543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1" name="Rectangle 480"/>
              <p:cNvSpPr/>
              <p:nvPr/>
            </p:nvSpPr>
            <p:spPr>
              <a:xfrm>
                <a:off x="7543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2" name="Rectangle 481"/>
              <p:cNvSpPr/>
              <p:nvPr/>
            </p:nvSpPr>
            <p:spPr>
              <a:xfrm>
                <a:off x="7543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3" name="Rectangle 482"/>
              <p:cNvSpPr/>
              <p:nvPr/>
            </p:nvSpPr>
            <p:spPr>
              <a:xfrm>
                <a:off x="7543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4" name="Rectangle 483"/>
              <p:cNvSpPr/>
              <p:nvPr/>
            </p:nvSpPr>
            <p:spPr>
              <a:xfrm>
                <a:off x="7543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5" name="Rectangle 484"/>
              <p:cNvSpPr/>
              <p:nvPr/>
            </p:nvSpPr>
            <p:spPr>
              <a:xfrm>
                <a:off x="1143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6" name="Rectangle 485"/>
              <p:cNvSpPr/>
              <p:nvPr/>
            </p:nvSpPr>
            <p:spPr>
              <a:xfrm>
                <a:off x="685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7" name="Rectangle 486"/>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8" name="Rectangle 487"/>
              <p:cNvSpPr/>
              <p:nvPr/>
            </p:nvSpPr>
            <p:spPr>
              <a:xfrm>
                <a:off x="-2286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89" name="Rectangle 488">
                <a:hlinkClick r:id="rId2" action="ppaction://hlinksldjump"/>
              </p:cNvPr>
              <p:cNvSpPr/>
              <p:nvPr/>
            </p:nvSpPr>
            <p:spPr>
              <a:xfrm>
                <a:off x="89154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0" name="Rectangle 489"/>
              <p:cNvSpPr/>
              <p:nvPr/>
            </p:nvSpPr>
            <p:spPr>
              <a:xfrm>
                <a:off x="84582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1" name="Rectangle 490"/>
              <p:cNvSpPr/>
              <p:nvPr/>
            </p:nvSpPr>
            <p:spPr>
              <a:xfrm>
                <a:off x="80010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2" name="Rectangle 491"/>
              <p:cNvSpPr/>
              <p:nvPr/>
            </p:nvSpPr>
            <p:spPr>
              <a:xfrm>
                <a:off x="7543800" y="-15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3" name="Rectangle 492"/>
              <p:cNvSpPr/>
              <p:nvPr/>
            </p:nvSpPr>
            <p:spPr>
              <a:xfrm>
                <a:off x="1600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4" name="Rectangle 493"/>
              <p:cNvSpPr/>
              <p:nvPr/>
            </p:nvSpPr>
            <p:spPr>
              <a:xfrm>
                <a:off x="1600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5" name="Rectangle 494"/>
              <p:cNvSpPr/>
              <p:nvPr/>
            </p:nvSpPr>
            <p:spPr>
              <a:xfrm>
                <a:off x="1600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6" name="Rectangle 495"/>
              <p:cNvSpPr/>
              <p:nvPr/>
            </p:nvSpPr>
            <p:spPr>
              <a:xfrm>
                <a:off x="1600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7" name="Rectangle 496"/>
              <p:cNvSpPr/>
              <p:nvPr/>
            </p:nvSpPr>
            <p:spPr>
              <a:xfrm>
                <a:off x="1600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8" name="Rectangle 497"/>
              <p:cNvSpPr/>
              <p:nvPr/>
            </p:nvSpPr>
            <p:spPr>
              <a:xfrm>
                <a:off x="1600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499" name="Rectangle 498"/>
              <p:cNvSpPr/>
              <p:nvPr/>
            </p:nvSpPr>
            <p:spPr>
              <a:xfrm>
                <a:off x="1600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0" name="Rectangle 499"/>
              <p:cNvSpPr/>
              <p:nvPr/>
            </p:nvSpPr>
            <p:spPr>
              <a:xfrm>
                <a:off x="1143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1" name="Rectangle 500"/>
              <p:cNvSpPr/>
              <p:nvPr/>
            </p:nvSpPr>
            <p:spPr>
              <a:xfrm>
                <a:off x="1143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2" name="Rectangle 501"/>
              <p:cNvSpPr/>
              <p:nvPr/>
            </p:nvSpPr>
            <p:spPr>
              <a:xfrm>
                <a:off x="1143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3" name="Rectangle 502"/>
              <p:cNvSpPr/>
              <p:nvPr/>
            </p:nvSpPr>
            <p:spPr>
              <a:xfrm>
                <a:off x="1143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4" name="Rectangle 503"/>
              <p:cNvSpPr/>
              <p:nvPr/>
            </p:nvSpPr>
            <p:spPr>
              <a:xfrm>
                <a:off x="1143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5" name="Rectangle 504"/>
              <p:cNvSpPr/>
              <p:nvPr/>
            </p:nvSpPr>
            <p:spPr>
              <a:xfrm>
                <a:off x="1143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6" name="Rectangle 505"/>
              <p:cNvSpPr/>
              <p:nvPr/>
            </p:nvSpPr>
            <p:spPr>
              <a:xfrm>
                <a:off x="685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7" name="Rectangle 506"/>
              <p:cNvSpPr/>
              <p:nvPr/>
            </p:nvSpPr>
            <p:spPr>
              <a:xfrm>
                <a:off x="685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8" name="Rectangle 507"/>
              <p:cNvSpPr/>
              <p:nvPr/>
            </p:nvSpPr>
            <p:spPr>
              <a:xfrm>
                <a:off x="685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09" name="Rectangle 508"/>
              <p:cNvSpPr/>
              <p:nvPr/>
            </p:nvSpPr>
            <p:spPr>
              <a:xfrm>
                <a:off x="685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0" name="Rectangle 509"/>
              <p:cNvSpPr/>
              <p:nvPr/>
            </p:nvSpPr>
            <p:spPr>
              <a:xfrm>
                <a:off x="685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1" name="Rectangle 510"/>
              <p:cNvSpPr/>
              <p:nvPr/>
            </p:nvSpPr>
            <p:spPr>
              <a:xfrm>
                <a:off x="685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2" name="Rectangle 511"/>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3" name="Rectangle 512"/>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4" name="Rectangle 513"/>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5" name="Rectangle 514"/>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6" name="Rectangle 515"/>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7" name="Rectangle 516"/>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8" name="Rectangle 517"/>
              <p:cNvSpPr/>
              <p:nvPr/>
            </p:nvSpPr>
            <p:spPr>
              <a:xfrm>
                <a:off x="-228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19" name="Rectangle 518"/>
              <p:cNvSpPr/>
              <p:nvPr/>
            </p:nvSpPr>
            <p:spPr>
              <a:xfrm>
                <a:off x="-228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0" name="Rectangle 519"/>
              <p:cNvSpPr/>
              <p:nvPr/>
            </p:nvSpPr>
            <p:spPr>
              <a:xfrm>
                <a:off x="-228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1" name="Rectangle 520"/>
              <p:cNvSpPr/>
              <p:nvPr/>
            </p:nvSpPr>
            <p:spPr>
              <a:xfrm>
                <a:off x="-228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2" name="Rectangle 521"/>
              <p:cNvSpPr/>
              <p:nvPr/>
            </p:nvSpPr>
            <p:spPr>
              <a:xfrm>
                <a:off x="-228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3" name="Rectangle 522"/>
              <p:cNvSpPr/>
              <p:nvPr/>
            </p:nvSpPr>
            <p:spPr>
              <a:xfrm>
                <a:off x="-228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4" name="Rectangle 523"/>
              <p:cNvSpPr/>
              <p:nvPr/>
            </p:nvSpPr>
            <p:spPr>
              <a:xfrm>
                <a:off x="1143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5" name="Rectangle 524"/>
              <p:cNvSpPr/>
              <p:nvPr/>
            </p:nvSpPr>
            <p:spPr>
              <a:xfrm>
                <a:off x="685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6" name="Rectangle 525"/>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7" name="Rectangle 526"/>
              <p:cNvSpPr/>
              <p:nvPr/>
            </p:nvSpPr>
            <p:spPr>
              <a:xfrm>
                <a:off x="-228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8" name="Rectangle 527"/>
              <p:cNvSpPr/>
              <p:nvPr/>
            </p:nvSpPr>
            <p:spPr>
              <a:xfrm>
                <a:off x="8915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29" name="Rectangle 528"/>
              <p:cNvSpPr/>
              <p:nvPr/>
            </p:nvSpPr>
            <p:spPr>
              <a:xfrm>
                <a:off x="8915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0" name="Rectangle 529"/>
              <p:cNvSpPr/>
              <p:nvPr/>
            </p:nvSpPr>
            <p:spPr>
              <a:xfrm>
                <a:off x="8915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1" name="Rectangle 530"/>
              <p:cNvSpPr/>
              <p:nvPr/>
            </p:nvSpPr>
            <p:spPr>
              <a:xfrm>
                <a:off x="8915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2" name="Rectangle 531"/>
              <p:cNvSpPr/>
              <p:nvPr/>
            </p:nvSpPr>
            <p:spPr>
              <a:xfrm>
                <a:off x="8915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3" name="Rectangle 532"/>
              <p:cNvSpPr/>
              <p:nvPr/>
            </p:nvSpPr>
            <p:spPr>
              <a:xfrm>
                <a:off x="8915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4" name="Rectangle 533"/>
              <p:cNvSpPr/>
              <p:nvPr/>
            </p:nvSpPr>
            <p:spPr>
              <a:xfrm>
                <a:off x="8915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5" name="Rectangle 534"/>
              <p:cNvSpPr/>
              <p:nvPr/>
            </p:nvSpPr>
            <p:spPr>
              <a:xfrm>
                <a:off x="8458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6" name="Rectangle 535"/>
              <p:cNvSpPr/>
              <p:nvPr/>
            </p:nvSpPr>
            <p:spPr>
              <a:xfrm>
                <a:off x="8458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7" name="Rectangle 536"/>
              <p:cNvSpPr/>
              <p:nvPr/>
            </p:nvSpPr>
            <p:spPr>
              <a:xfrm>
                <a:off x="8458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8" name="Rectangle 537"/>
              <p:cNvSpPr/>
              <p:nvPr/>
            </p:nvSpPr>
            <p:spPr>
              <a:xfrm>
                <a:off x="8458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39" name="Rectangle 538"/>
              <p:cNvSpPr/>
              <p:nvPr/>
            </p:nvSpPr>
            <p:spPr>
              <a:xfrm>
                <a:off x="8458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0" name="Rectangle 539"/>
              <p:cNvSpPr/>
              <p:nvPr/>
            </p:nvSpPr>
            <p:spPr>
              <a:xfrm>
                <a:off x="8458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1" name="Rectangle 540"/>
              <p:cNvSpPr/>
              <p:nvPr/>
            </p:nvSpPr>
            <p:spPr>
              <a:xfrm>
                <a:off x="8001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2" name="Rectangle 541"/>
              <p:cNvSpPr/>
              <p:nvPr/>
            </p:nvSpPr>
            <p:spPr>
              <a:xfrm>
                <a:off x="8001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3" name="Rectangle 542"/>
              <p:cNvSpPr/>
              <p:nvPr/>
            </p:nvSpPr>
            <p:spPr>
              <a:xfrm>
                <a:off x="8001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4" name="Rectangle 543"/>
              <p:cNvSpPr/>
              <p:nvPr/>
            </p:nvSpPr>
            <p:spPr>
              <a:xfrm>
                <a:off x="8001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5" name="Rectangle 544"/>
              <p:cNvSpPr/>
              <p:nvPr/>
            </p:nvSpPr>
            <p:spPr>
              <a:xfrm>
                <a:off x="8001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6" name="Rectangle 545"/>
              <p:cNvSpPr/>
              <p:nvPr/>
            </p:nvSpPr>
            <p:spPr>
              <a:xfrm>
                <a:off x="8001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7" name="Rectangle 546"/>
              <p:cNvSpPr/>
              <p:nvPr/>
            </p:nvSpPr>
            <p:spPr>
              <a:xfrm>
                <a:off x="7543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8" name="Rectangle 547"/>
              <p:cNvSpPr/>
              <p:nvPr/>
            </p:nvSpPr>
            <p:spPr>
              <a:xfrm>
                <a:off x="7543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49" name="Rectangle 548"/>
              <p:cNvSpPr/>
              <p:nvPr/>
            </p:nvSpPr>
            <p:spPr>
              <a:xfrm>
                <a:off x="7543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0" name="Rectangle 549"/>
              <p:cNvSpPr/>
              <p:nvPr/>
            </p:nvSpPr>
            <p:spPr>
              <a:xfrm>
                <a:off x="7543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1" name="Rectangle 550"/>
              <p:cNvSpPr/>
              <p:nvPr/>
            </p:nvSpPr>
            <p:spPr>
              <a:xfrm>
                <a:off x="7543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2" name="Rectangle 551"/>
              <p:cNvSpPr/>
              <p:nvPr/>
            </p:nvSpPr>
            <p:spPr>
              <a:xfrm>
                <a:off x="7543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3" name="Rectangle 552"/>
              <p:cNvSpPr/>
              <p:nvPr/>
            </p:nvSpPr>
            <p:spPr>
              <a:xfrm>
                <a:off x="7086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4" name="Rectangle 553"/>
              <p:cNvSpPr/>
              <p:nvPr/>
            </p:nvSpPr>
            <p:spPr>
              <a:xfrm>
                <a:off x="7086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5" name="Rectangle 554"/>
              <p:cNvSpPr/>
              <p:nvPr/>
            </p:nvSpPr>
            <p:spPr>
              <a:xfrm>
                <a:off x="7086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6" name="Rectangle 555"/>
              <p:cNvSpPr/>
              <p:nvPr/>
            </p:nvSpPr>
            <p:spPr>
              <a:xfrm>
                <a:off x="7086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7" name="Rectangle 556"/>
              <p:cNvSpPr/>
              <p:nvPr/>
            </p:nvSpPr>
            <p:spPr>
              <a:xfrm>
                <a:off x="7086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8" name="Rectangle 557"/>
              <p:cNvSpPr/>
              <p:nvPr/>
            </p:nvSpPr>
            <p:spPr>
              <a:xfrm>
                <a:off x="7086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59" name="Rectangle 558"/>
              <p:cNvSpPr/>
              <p:nvPr/>
            </p:nvSpPr>
            <p:spPr>
              <a:xfrm>
                <a:off x="8458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0" name="Rectangle 559"/>
              <p:cNvSpPr/>
              <p:nvPr/>
            </p:nvSpPr>
            <p:spPr>
              <a:xfrm>
                <a:off x="8001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1" name="Rectangle 560"/>
              <p:cNvSpPr/>
              <p:nvPr/>
            </p:nvSpPr>
            <p:spPr>
              <a:xfrm>
                <a:off x="7543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2" name="Rectangle 561"/>
              <p:cNvSpPr/>
              <p:nvPr/>
            </p:nvSpPr>
            <p:spPr>
              <a:xfrm>
                <a:off x="7086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3" name="Rectangle 562"/>
              <p:cNvSpPr/>
              <p:nvPr/>
            </p:nvSpPr>
            <p:spPr>
              <a:xfrm>
                <a:off x="3886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4" name="Rectangle 563"/>
              <p:cNvSpPr/>
              <p:nvPr/>
            </p:nvSpPr>
            <p:spPr>
              <a:xfrm>
                <a:off x="3429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5" name="Rectangle 564"/>
              <p:cNvSpPr/>
              <p:nvPr/>
            </p:nvSpPr>
            <p:spPr>
              <a:xfrm>
                <a:off x="2971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6" name="Rectangle 565"/>
              <p:cNvSpPr/>
              <p:nvPr/>
            </p:nvSpPr>
            <p:spPr>
              <a:xfrm>
                <a:off x="2514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7" name="Rectangle 566"/>
              <p:cNvSpPr/>
              <p:nvPr/>
            </p:nvSpPr>
            <p:spPr>
              <a:xfrm>
                <a:off x="2057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8" name="Rectangle 567"/>
              <p:cNvSpPr/>
              <p:nvPr/>
            </p:nvSpPr>
            <p:spPr>
              <a:xfrm>
                <a:off x="6629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69" name="Rectangle 568"/>
              <p:cNvSpPr/>
              <p:nvPr/>
            </p:nvSpPr>
            <p:spPr>
              <a:xfrm>
                <a:off x="61722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0" name="Rectangle 569"/>
              <p:cNvSpPr/>
              <p:nvPr/>
            </p:nvSpPr>
            <p:spPr>
              <a:xfrm>
                <a:off x="57150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1" name="Rectangle 570"/>
              <p:cNvSpPr/>
              <p:nvPr/>
            </p:nvSpPr>
            <p:spPr>
              <a:xfrm>
                <a:off x="52578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2" name="Rectangle 571"/>
              <p:cNvSpPr/>
              <p:nvPr/>
            </p:nvSpPr>
            <p:spPr>
              <a:xfrm>
                <a:off x="48006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3" name="Rectangle 572"/>
              <p:cNvSpPr/>
              <p:nvPr/>
            </p:nvSpPr>
            <p:spPr>
              <a:xfrm>
                <a:off x="4343400" y="3048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4" name="Rectangle 573"/>
              <p:cNvSpPr/>
              <p:nvPr/>
            </p:nvSpPr>
            <p:spPr>
              <a:xfrm>
                <a:off x="3886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5" name="Rectangle 574"/>
              <p:cNvSpPr/>
              <p:nvPr/>
            </p:nvSpPr>
            <p:spPr>
              <a:xfrm>
                <a:off x="3429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6" name="Rectangle 575"/>
              <p:cNvSpPr/>
              <p:nvPr/>
            </p:nvSpPr>
            <p:spPr>
              <a:xfrm>
                <a:off x="2971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7" name="Rectangle 576"/>
              <p:cNvSpPr/>
              <p:nvPr/>
            </p:nvSpPr>
            <p:spPr>
              <a:xfrm>
                <a:off x="2514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8" name="Rectangle 577"/>
              <p:cNvSpPr/>
              <p:nvPr/>
            </p:nvSpPr>
            <p:spPr>
              <a:xfrm>
                <a:off x="2057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79" name="Rectangle 578"/>
              <p:cNvSpPr/>
              <p:nvPr/>
            </p:nvSpPr>
            <p:spPr>
              <a:xfrm>
                <a:off x="6629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0" name="Rectangle 579"/>
              <p:cNvSpPr/>
              <p:nvPr/>
            </p:nvSpPr>
            <p:spPr>
              <a:xfrm>
                <a:off x="61722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1" name="Rectangle 580"/>
              <p:cNvSpPr/>
              <p:nvPr/>
            </p:nvSpPr>
            <p:spPr>
              <a:xfrm>
                <a:off x="57150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2" name="Rectangle 581"/>
              <p:cNvSpPr/>
              <p:nvPr/>
            </p:nvSpPr>
            <p:spPr>
              <a:xfrm>
                <a:off x="52578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3" name="Rectangle 582"/>
              <p:cNvSpPr/>
              <p:nvPr/>
            </p:nvSpPr>
            <p:spPr>
              <a:xfrm>
                <a:off x="48006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4" name="Rectangle 583"/>
              <p:cNvSpPr/>
              <p:nvPr/>
            </p:nvSpPr>
            <p:spPr>
              <a:xfrm>
                <a:off x="4343400" y="3505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5" name="Rectangle 584"/>
              <p:cNvSpPr/>
              <p:nvPr/>
            </p:nvSpPr>
            <p:spPr>
              <a:xfrm>
                <a:off x="3886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6" name="Rectangle 585"/>
              <p:cNvSpPr/>
              <p:nvPr/>
            </p:nvSpPr>
            <p:spPr>
              <a:xfrm>
                <a:off x="3429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7" name="Rectangle 586"/>
              <p:cNvSpPr/>
              <p:nvPr/>
            </p:nvSpPr>
            <p:spPr>
              <a:xfrm>
                <a:off x="2971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8" name="Rectangle 587"/>
              <p:cNvSpPr/>
              <p:nvPr/>
            </p:nvSpPr>
            <p:spPr>
              <a:xfrm>
                <a:off x="2514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89" name="Rectangle 588"/>
              <p:cNvSpPr/>
              <p:nvPr/>
            </p:nvSpPr>
            <p:spPr>
              <a:xfrm>
                <a:off x="2057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0" name="Rectangle 589"/>
              <p:cNvSpPr/>
              <p:nvPr/>
            </p:nvSpPr>
            <p:spPr>
              <a:xfrm>
                <a:off x="6629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1" name="Rectangle 590"/>
              <p:cNvSpPr/>
              <p:nvPr/>
            </p:nvSpPr>
            <p:spPr>
              <a:xfrm>
                <a:off x="61722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2" name="Rectangle 591"/>
              <p:cNvSpPr/>
              <p:nvPr/>
            </p:nvSpPr>
            <p:spPr>
              <a:xfrm>
                <a:off x="57150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3" name="Rectangle 592"/>
              <p:cNvSpPr/>
              <p:nvPr/>
            </p:nvSpPr>
            <p:spPr>
              <a:xfrm>
                <a:off x="52578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4" name="Rectangle 593"/>
              <p:cNvSpPr/>
              <p:nvPr/>
            </p:nvSpPr>
            <p:spPr>
              <a:xfrm>
                <a:off x="48006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5" name="Rectangle 594"/>
              <p:cNvSpPr/>
              <p:nvPr/>
            </p:nvSpPr>
            <p:spPr>
              <a:xfrm>
                <a:off x="4343400" y="3962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6" name="Rectangle 595"/>
              <p:cNvSpPr/>
              <p:nvPr/>
            </p:nvSpPr>
            <p:spPr>
              <a:xfrm>
                <a:off x="3886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7" name="Rectangle 596"/>
              <p:cNvSpPr/>
              <p:nvPr/>
            </p:nvSpPr>
            <p:spPr>
              <a:xfrm>
                <a:off x="3429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8" name="Rectangle 597"/>
              <p:cNvSpPr/>
              <p:nvPr/>
            </p:nvSpPr>
            <p:spPr>
              <a:xfrm>
                <a:off x="2971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599" name="Rectangle 598"/>
              <p:cNvSpPr/>
              <p:nvPr/>
            </p:nvSpPr>
            <p:spPr>
              <a:xfrm>
                <a:off x="2514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0" name="Rectangle 599"/>
              <p:cNvSpPr/>
              <p:nvPr/>
            </p:nvSpPr>
            <p:spPr>
              <a:xfrm>
                <a:off x="2057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1" name="Rectangle 600"/>
              <p:cNvSpPr/>
              <p:nvPr/>
            </p:nvSpPr>
            <p:spPr>
              <a:xfrm>
                <a:off x="6629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2" name="Rectangle 601"/>
              <p:cNvSpPr/>
              <p:nvPr/>
            </p:nvSpPr>
            <p:spPr>
              <a:xfrm>
                <a:off x="61722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3" name="Rectangle 602"/>
              <p:cNvSpPr/>
              <p:nvPr/>
            </p:nvSpPr>
            <p:spPr>
              <a:xfrm>
                <a:off x="57150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4" name="Rectangle 603"/>
              <p:cNvSpPr/>
              <p:nvPr/>
            </p:nvSpPr>
            <p:spPr>
              <a:xfrm>
                <a:off x="52578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5" name="Rectangle 604"/>
              <p:cNvSpPr/>
              <p:nvPr/>
            </p:nvSpPr>
            <p:spPr>
              <a:xfrm>
                <a:off x="48006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6" name="Rectangle 605"/>
              <p:cNvSpPr/>
              <p:nvPr/>
            </p:nvSpPr>
            <p:spPr>
              <a:xfrm>
                <a:off x="4343400" y="4419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7" name="Rectangle 606"/>
              <p:cNvSpPr/>
              <p:nvPr/>
            </p:nvSpPr>
            <p:spPr>
              <a:xfrm>
                <a:off x="3886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8" name="Rectangle 607"/>
              <p:cNvSpPr/>
              <p:nvPr/>
            </p:nvSpPr>
            <p:spPr>
              <a:xfrm>
                <a:off x="3429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09" name="Rectangle 608"/>
              <p:cNvSpPr/>
              <p:nvPr/>
            </p:nvSpPr>
            <p:spPr>
              <a:xfrm>
                <a:off x="2971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0" name="Rectangle 609"/>
              <p:cNvSpPr/>
              <p:nvPr/>
            </p:nvSpPr>
            <p:spPr>
              <a:xfrm>
                <a:off x="2514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1" name="Rectangle 610"/>
              <p:cNvSpPr/>
              <p:nvPr/>
            </p:nvSpPr>
            <p:spPr>
              <a:xfrm>
                <a:off x="2057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2" name="Rectangle 611"/>
              <p:cNvSpPr/>
              <p:nvPr/>
            </p:nvSpPr>
            <p:spPr>
              <a:xfrm>
                <a:off x="6629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3" name="Rectangle 612"/>
              <p:cNvSpPr/>
              <p:nvPr/>
            </p:nvSpPr>
            <p:spPr>
              <a:xfrm>
                <a:off x="61722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4" name="Rectangle 613"/>
              <p:cNvSpPr/>
              <p:nvPr/>
            </p:nvSpPr>
            <p:spPr>
              <a:xfrm>
                <a:off x="57150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5" name="Rectangle 614"/>
              <p:cNvSpPr/>
              <p:nvPr/>
            </p:nvSpPr>
            <p:spPr>
              <a:xfrm>
                <a:off x="52578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6" name="Rectangle 615"/>
              <p:cNvSpPr/>
              <p:nvPr/>
            </p:nvSpPr>
            <p:spPr>
              <a:xfrm>
                <a:off x="48006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7" name="Rectangle 616"/>
              <p:cNvSpPr/>
              <p:nvPr/>
            </p:nvSpPr>
            <p:spPr>
              <a:xfrm>
                <a:off x="4343400" y="4876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8" name="Rectangle 617"/>
              <p:cNvSpPr/>
              <p:nvPr/>
            </p:nvSpPr>
            <p:spPr>
              <a:xfrm>
                <a:off x="3886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19" name="Rectangle 618"/>
              <p:cNvSpPr/>
              <p:nvPr/>
            </p:nvSpPr>
            <p:spPr>
              <a:xfrm>
                <a:off x="3429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0" name="Rectangle 619"/>
              <p:cNvSpPr/>
              <p:nvPr/>
            </p:nvSpPr>
            <p:spPr>
              <a:xfrm>
                <a:off x="2971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1" name="Rectangle 620"/>
              <p:cNvSpPr/>
              <p:nvPr/>
            </p:nvSpPr>
            <p:spPr>
              <a:xfrm>
                <a:off x="2514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2" name="Rectangle 621"/>
              <p:cNvSpPr/>
              <p:nvPr/>
            </p:nvSpPr>
            <p:spPr>
              <a:xfrm>
                <a:off x="2057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3" name="Rectangle 622"/>
              <p:cNvSpPr/>
              <p:nvPr/>
            </p:nvSpPr>
            <p:spPr>
              <a:xfrm>
                <a:off x="6629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4" name="Rectangle 623"/>
              <p:cNvSpPr/>
              <p:nvPr/>
            </p:nvSpPr>
            <p:spPr>
              <a:xfrm>
                <a:off x="61722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5" name="Rectangle 624"/>
              <p:cNvSpPr/>
              <p:nvPr/>
            </p:nvSpPr>
            <p:spPr>
              <a:xfrm>
                <a:off x="57150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6" name="Rectangle 625"/>
              <p:cNvSpPr/>
              <p:nvPr/>
            </p:nvSpPr>
            <p:spPr>
              <a:xfrm>
                <a:off x="52578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7" name="Rectangle 626"/>
              <p:cNvSpPr/>
              <p:nvPr/>
            </p:nvSpPr>
            <p:spPr>
              <a:xfrm>
                <a:off x="48006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8" name="Rectangle 627"/>
              <p:cNvSpPr/>
              <p:nvPr/>
            </p:nvSpPr>
            <p:spPr>
              <a:xfrm>
                <a:off x="4343400" y="5334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29" name="Rectangle 628"/>
              <p:cNvSpPr/>
              <p:nvPr/>
            </p:nvSpPr>
            <p:spPr>
              <a:xfrm>
                <a:off x="3886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0" name="Rectangle 629"/>
              <p:cNvSpPr/>
              <p:nvPr/>
            </p:nvSpPr>
            <p:spPr>
              <a:xfrm>
                <a:off x="3429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1" name="Rectangle 630"/>
              <p:cNvSpPr/>
              <p:nvPr/>
            </p:nvSpPr>
            <p:spPr>
              <a:xfrm>
                <a:off x="2971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2" name="Rectangle 631"/>
              <p:cNvSpPr/>
              <p:nvPr/>
            </p:nvSpPr>
            <p:spPr>
              <a:xfrm>
                <a:off x="2514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3" name="Rectangle 632"/>
              <p:cNvSpPr/>
              <p:nvPr/>
            </p:nvSpPr>
            <p:spPr>
              <a:xfrm>
                <a:off x="2057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4" name="Rectangle 633"/>
              <p:cNvSpPr/>
              <p:nvPr/>
            </p:nvSpPr>
            <p:spPr>
              <a:xfrm>
                <a:off x="6629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5" name="Rectangle 634"/>
              <p:cNvSpPr/>
              <p:nvPr/>
            </p:nvSpPr>
            <p:spPr>
              <a:xfrm>
                <a:off x="61722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6" name="Rectangle 635"/>
              <p:cNvSpPr/>
              <p:nvPr/>
            </p:nvSpPr>
            <p:spPr>
              <a:xfrm>
                <a:off x="57150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7" name="Rectangle 636"/>
              <p:cNvSpPr/>
              <p:nvPr/>
            </p:nvSpPr>
            <p:spPr>
              <a:xfrm>
                <a:off x="52578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8" name="Rectangle 637"/>
              <p:cNvSpPr/>
              <p:nvPr/>
            </p:nvSpPr>
            <p:spPr>
              <a:xfrm>
                <a:off x="48006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39" name="Rectangle 638"/>
              <p:cNvSpPr/>
              <p:nvPr/>
            </p:nvSpPr>
            <p:spPr>
              <a:xfrm>
                <a:off x="4343400" y="5791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0" name="Rectangle 639"/>
              <p:cNvSpPr/>
              <p:nvPr/>
            </p:nvSpPr>
            <p:spPr>
              <a:xfrm>
                <a:off x="3886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1" name="Rectangle 640"/>
              <p:cNvSpPr/>
              <p:nvPr/>
            </p:nvSpPr>
            <p:spPr>
              <a:xfrm>
                <a:off x="3429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2" name="Rectangle 641"/>
              <p:cNvSpPr/>
              <p:nvPr/>
            </p:nvSpPr>
            <p:spPr>
              <a:xfrm>
                <a:off x="2971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3" name="Rectangle 642"/>
              <p:cNvSpPr/>
              <p:nvPr/>
            </p:nvSpPr>
            <p:spPr>
              <a:xfrm>
                <a:off x="2514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4" name="Rectangle 643"/>
              <p:cNvSpPr/>
              <p:nvPr/>
            </p:nvSpPr>
            <p:spPr>
              <a:xfrm>
                <a:off x="2057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5" name="Rectangle 644"/>
              <p:cNvSpPr/>
              <p:nvPr/>
            </p:nvSpPr>
            <p:spPr>
              <a:xfrm>
                <a:off x="6629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6" name="Rectangle 645"/>
              <p:cNvSpPr/>
              <p:nvPr/>
            </p:nvSpPr>
            <p:spPr>
              <a:xfrm>
                <a:off x="6172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7" name="Rectangle 646"/>
              <p:cNvSpPr/>
              <p:nvPr/>
            </p:nvSpPr>
            <p:spPr>
              <a:xfrm>
                <a:off x="5715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8" name="Rectangle 647"/>
              <p:cNvSpPr/>
              <p:nvPr/>
            </p:nvSpPr>
            <p:spPr>
              <a:xfrm>
                <a:off x="5257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49" name="Rectangle 648"/>
              <p:cNvSpPr/>
              <p:nvPr/>
            </p:nvSpPr>
            <p:spPr>
              <a:xfrm>
                <a:off x="4800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0" name="Rectangle 649"/>
              <p:cNvSpPr/>
              <p:nvPr/>
            </p:nvSpPr>
            <p:spPr>
              <a:xfrm>
                <a:off x="4343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1" name="Rectangle 650"/>
              <p:cNvSpPr/>
              <p:nvPr/>
            </p:nvSpPr>
            <p:spPr>
              <a:xfrm>
                <a:off x="3886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2" name="Rectangle 651"/>
              <p:cNvSpPr/>
              <p:nvPr/>
            </p:nvSpPr>
            <p:spPr>
              <a:xfrm>
                <a:off x="3429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3" name="Rectangle 652"/>
              <p:cNvSpPr/>
              <p:nvPr/>
            </p:nvSpPr>
            <p:spPr>
              <a:xfrm>
                <a:off x="2971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4" name="Rectangle 653"/>
              <p:cNvSpPr/>
              <p:nvPr/>
            </p:nvSpPr>
            <p:spPr>
              <a:xfrm>
                <a:off x="2514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5" name="Rectangle 654"/>
              <p:cNvSpPr/>
              <p:nvPr/>
            </p:nvSpPr>
            <p:spPr>
              <a:xfrm>
                <a:off x="2057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6" name="Rectangle 655"/>
              <p:cNvSpPr/>
              <p:nvPr/>
            </p:nvSpPr>
            <p:spPr>
              <a:xfrm>
                <a:off x="6629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7" name="Rectangle 656"/>
              <p:cNvSpPr/>
              <p:nvPr/>
            </p:nvSpPr>
            <p:spPr>
              <a:xfrm>
                <a:off x="6172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8" name="Rectangle 657"/>
              <p:cNvSpPr/>
              <p:nvPr/>
            </p:nvSpPr>
            <p:spPr>
              <a:xfrm>
                <a:off x="5715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59" name="Rectangle 658"/>
              <p:cNvSpPr/>
              <p:nvPr/>
            </p:nvSpPr>
            <p:spPr>
              <a:xfrm>
                <a:off x="5257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0" name="Rectangle 659"/>
              <p:cNvSpPr/>
              <p:nvPr/>
            </p:nvSpPr>
            <p:spPr>
              <a:xfrm>
                <a:off x="4800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1" name="Rectangle 660"/>
              <p:cNvSpPr/>
              <p:nvPr/>
            </p:nvSpPr>
            <p:spPr>
              <a:xfrm>
                <a:off x="4343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2" name="Rectangle 661"/>
              <p:cNvSpPr/>
              <p:nvPr/>
            </p:nvSpPr>
            <p:spPr>
              <a:xfrm>
                <a:off x="1600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3" name="Rectangle 662"/>
              <p:cNvSpPr/>
              <p:nvPr/>
            </p:nvSpPr>
            <p:spPr>
              <a:xfrm>
                <a:off x="1600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4" name="Rectangle 663"/>
              <p:cNvSpPr/>
              <p:nvPr/>
            </p:nvSpPr>
            <p:spPr>
              <a:xfrm>
                <a:off x="1143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5" name="Rectangle 664"/>
              <p:cNvSpPr/>
              <p:nvPr/>
            </p:nvSpPr>
            <p:spPr>
              <a:xfrm>
                <a:off x="685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6" name="Rectangle 665"/>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7" name="Rectangle 666"/>
              <p:cNvSpPr/>
              <p:nvPr/>
            </p:nvSpPr>
            <p:spPr>
              <a:xfrm>
                <a:off x="-228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8" name="Rectangle 667"/>
              <p:cNvSpPr/>
              <p:nvPr/>
            </p:nvSpPr>
            <p:spPr>
              <a:xfrm>
                <a:off x="1143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69" name="Rectangle 668"/>
              <p:cNvSpPr/>
              <p:nvPr/>
            </p:nvSpPr>
            <p:spPr>
              <a:xfrm>
                <a:off x="685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0" name="Rectangle 669"/>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1" name="Rectangle 670"/>
              <p:cNvSpPr/>
              <p:nvPr/>
            </p:nvSpPr>
            <p:spPr>
              <a:xfrm>
                <a:off x="-228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2" name="Rectangle 671"/>
              <p:cNvSpPr/>
              <p:nvPr/>
            </p:nvSpPr>
            <p:spPr>
              <a:xfrm>
                <a:off x="89154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3" name="Rectangle 672"/>
              <p:cNvSpPr/>
              <p:nvPr/>
            </p:nvSpPr>
            <p:spPr>
              <a:xfrm>
                <a:off x="89154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4" name="Rectangle 673"/>
              <p:cNvSpPr/>
              <p:nvPr/>
            </p:nvSpPr>
            <p:spPr>
              <a:xfrm>
                <a:off x="84582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5" name="Rectangle 674"/>
              <p:cNvSpPr/>
              <p:nvPr/>
            </p:nvSpPr>
            <p:spPr>
              <a:xfrm>
                <a:off x="80010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6" name="Rectangle 675"/>
              <p:cNvSpPr/>
              <p:nvPr/>
            </p:nvSpPr>
            <p:spPr>
              <a:xfrm>
                <a:off x="75438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7" name="Rectangle 676"/>
              <p:cNvSpPr/>
              <p:nvPr/>
            </p:nvSpPr>
            <p:spPr>
              <a:xfrm>
                <a:off x="7086600" y="6705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8" name="Rectangle 677"/>
              <p:cNvSpPr/>
              <p:nvPr/>
            </p:nvSpPr>
            <p:spPr>
              <a:xfrm>
                <a:off x="84582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79" name="Rectangle 678"/>
              <p:cNvSpPr/>
              <p:nvPr/>
            </p:nvSpPr>
            <p:spPr>
              <a:xfrm>
                <a:off x="80010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0" name="Rectangle 679"/>
              <p:cNvSpPr/>
              <p:nvPr/>
            </p:nvSpPr>
            <p:spPr>
              <a:xfrm>
                <a:off x="75438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sp>
            <p:nvSpPr>
              <p:cNvPr id="681" name="Rectangle 680"/>
              <p:cNvSpPr/>
              <p:nvPr/>
            </p:nvSpPr>
            <p:spPr>
              <a:xfrm>
                <a:off x="7086600" y="6248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bg1">
                      <a:lumMod val="65000"/>
                    </a:schemeClr>
                  </a:solidFill>
                  <a:latin typeface="Impact" pitchFamily="34" charset="0"/>
                </a:endParaRPr>
              </a:p>
            </p:txBody>
          </p:sp>
        </p:grpSp>
        <p:grpSp>
          <p:nvGrpSpPr>
            <p:cNvPr id="345" name="Group 717"/>
            <p:cNvGrpSpPr/>
            <p:nvPr/>
          </p:nvGrpSpPr>
          <p:grpSpPr>
            <a:xfrm>
              <a:off x="2057400" y="304800"/>
              <a:ext cx="5029200" cy="2743200"/>
              <a:chOff x="2057400" y="304800"/>
              <a:chExt cx="5029200" cy="2743200"/>
            </a:xfrm>
          </p:grpSpPr>
          <p:sp>
            <p:nvSpPr>
              <p:cNvPr id="346" name="Rectangle 345"/>
              <p:cNvSpPr/>
              <p:nvPr/>
            </p:nvSpPr>
            <p:spPr>
              <a:xfrm>
                <a:off x="2057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p:cNvSpPr/>
              <p:nvPr/>
            </p:nvSpPr>
            <p:spPr>
              <a:xfrm>
                <a:off x="2057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Rectangle 347"/>
              <p:cNvSpPr/>
              <p:nvPr/>
            </p:nvSpPr>
            <p:spPr>
              <a:xfrm>
                <a:off x="2057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Rectangle 348"/>
              <p:cNvSpPr/>
              <p:nvPr/>
            </p:nvSpPr>
            <p:spPr>
              <a:xfrm>
                <a:off x="2057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Rectangle 349"/>
              <p:cNvSpPr/>
              <p:nvPr/>
            </p:nvSpPr>
            <p:spPr>
              <a:xfrm>
                <a:off x="2057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p:cNvSpPr/>
              <p:nvPr/>
            </p:nvSpPr>
            <p:spPr>
              <a:xfrm>
                <a:off x="2057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2514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Rectangle 352"/>
              <p:cNvSpPr/>
              <p:nvPr/>
            </p:nvSpPr>
            <p:spPr>
              <a:xfrm>
                <a:off x="2514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Rectangle 353"/>
              <p:cNvSpPr/>
              <p:nvPr/>
            </p:nvSpPr>
            <p:spPr>
              <a:xfrm>
                <a:off x="2514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Rectangle 354"/>
              <p:cNvSpPr/>
              <p:nvPr/>
            </p:nvSpPr>
            <p:spPr>
              <a:xfrm>
                <a:off x="2514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Rectangle 355"/>
              <p:cNvSpPr/>
              <p:nvPr/>
            </p:nvSpPr>
            <p:spPr>
              <a:xfrm>
                <a:off x="2514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p:cNvSpPr/>
              <p:nvPr/>
            </p:nvSpPr>
            <p:spPr>
              <a:xfrm>
                <a:off x="2514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Rectangle 357"/>
              <p:cNvSpPr/>
              <p:nvPr/>
            </p:nvSpPr>
            <p:spPr>
              <a:xfrm>
                <a:off x="2971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Rectangle 358"/>
              <p:cNvSpPr/>
              <p:nvPr/>
            </p:nvSpPr>
            <p:spPr>
              <a:xfrm>
                <a:off x="2971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Rectangle 359"/>
              <p:cNvSpPr/>
              <p:nvPr/>
            </p:nvSpPr>
            <p:spPr>
              <a:xfrm>
                <a:off x="2971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Rectangle 360"/>
              <p:cNvSpPr/>
              <p:nvPr/>
            </p:nvSpPr>
            <p:spPr>
              <a:xfrm>
                <a:off x="2971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Rectangle 361"/>
              <p:cNvSpPr/>
              <p:nvPr/>
            </p:nvSpPr>
            <p:spPr>
              <a:xfrm>
                <a:off x="2971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Rectangle 362"/>
              <p:cNvSpPr/>
              <p:nvPr/>
            </p:nvSpPr>
            <p:spPr>
              <a:xfrm>
                <a:off x="2971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Rectangle 363"/>
              <p:cNvSpPr/>
              <p:nvPr/>
            </p:nvSpPr>
            <p:spPr>
              <a:xfrm>
                <a:off x="3429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3429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Rectangle 365"/>
              <p:cNvSpPr/>
              <p:nvPr/>
            </p:nvSpPr>
            <p:spPr>
              <a:xfrm>
                <a:off x="3429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Rectangle 366"/>
              <p:cNvSpPr/>
              <p:nvPr/>
            </p:nvSpPr>
            <p:spPr>
              <a:xfrm>
                <a:off x="3429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Rectangle 367"/>
              <p:cNvSpPr/>
              <p:nvPr/>
            </p:nvSpPr>
            <p:spPr>
              <a:xfrm>
                <a:off x="3429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p:cNvSpPr/>
              <p:nvPr/>
            </p:nvSpPr>
            <p:spPr>
              <a:xfrm>
                <a:off x="3429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Rectangle 369"/>
              <p:cNvSpPr/>
              <p:nvPr/>
            </p:nvSpPr>
            <p:spPr>
              <a:xfrm>
                <a:off x="3886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p:cNvSpPr/>
              <p:nvPr/>
            </p:nvSpPr>
            <p:spPr>
              <a:xfrm>
                <a:off x="3886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p:cNvSpPr/>
              <p:nvPr/>
            </p:nvSpPr>
            <p:spPr>
              <a:xfrm>
                <a:off x="3886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p:cNvSpPr/>
              <p:nvPr/>
            </p:nvSpPr>
            <p:spPr>
              <a:xfrm>
                <a:off x="3886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Rectangle 373"/>
              <p:cNvSpPr/>
              <p:nvPr/>
            </p:nvSpPr>
            <p:spPr>
              <a:xfrm>
                <a:off x="3886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Rectangle 374"/>
              <p:cNvSpPr/>
              <p:nvPr/>
            </p:nvSpPr>
            <p:spPr>
              <a:xfrm>
                <a:off x="3886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Rectangle 375"/>
              <p:cNvSpPr/>
              <p:nvPr/>
            </p:nvSpPr>
            <p:spPr>
              <a:xfrm>
                <a:off x="4343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Rectangle 376"/>
              <p:cNvSpPr/>
              <p:nvPr/>
            </p:nvSpPr>
            <p:spPr>
              <a:xfrm>
                <a:off x="4343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4343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Rectangle 378"/>
              <p:cNvSpPr/>
              <p:nvPr/>
            </p:nvSpPr>
            <p:spPr>
              <a:xfrm>
                <a:off x="4343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Rectangle 379"/>
              <p:cNvSpPr/>
              <p:nvPr/>
            </p:nvSpPr>
            <p:spPr>
              <a:xfrm>
                <a:off x="4343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Rectangle 380"/>
              <p:cNvSpPr/>
              <p:nvPr/>
            </p:nvSpPr>
            <p:spPr>
              <a:xfrm>
                <a:off x="4343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Rectangle 381"/>
              <p:cNvSpPr/>
              <p:nvPr/>
            </p:nvSpPr>
            <p:spPr>
              <a:xfrm>
                <a:off x="48006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Rectangle 382"/>
              <p:cNvSpPr/>
              <p:nvPr/>
            </p:nvSpPr>
            <p:spPr>
              <a:xfrm>
                <a:off x="48006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Rectangle 383"/>
              <p:cNvSpPr/>
              <p:nvPr/>
            </p:nvSpPr>
            <p:spPr>
              <a:xfrm>
                <a:off x="48006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Rectangle 384"/>
              <p:cNvSpPr/>
              <p:nvPr/>
            </p:nvSpPr>
            <p:spPr>
              <a:xfrm>
                <a:off x="48006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Rectangle 385"/>
              <p:cNvSpPr/>
              <p:nvPr/>
            </p:nvSpPr>
            <p:spPr>
              <a:xfrm>
                <a:off x="48006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Rectangle 386"/>
              <p:cNvSpPr/>
              <p:nvPr/>
            </p:nvSpPr>
            <p:spPr>
              <a:xfrm>
                <a:off x="48006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Rectangle 387"/>
              <p:cNvSpPr/>
              <p:nvPr/>
            </p:nvSpPr>
            <p:spPr>
              <a:xfrm>
                <a:off x="52578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Rectangle 388"/>
              <p:cNvSpPr/>
              <p:nvPr/>
            </p:nvSpPr>
            <p:spPr>
              <a:xfrm>
                <a:off x="52578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Rectangle 389"/>
              <p:cNvSpPr/>
              <p:nvPr/>
            </p:nvSpPr>
            <p:spPr>
              <a:xfrm>
                <a:off x="52578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52578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p:cNvSpPr/>
              <p:nvPr/>
            </p:nvSpPr>
            <p:spPr>
              <a:xfrm>
                <a:off x="52578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Rectangle 392"/>
              <p:cNvSpPr/>
              <p:nvPr/>
            </p:nvSpPr>
            <p:spPr>
              <a:xfrm>
                <a:off x="52578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7150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Rectangle 394"/>
              <p:cNvSpPr/>
              <p:nvPr/>
            </p:nvSpPr>
            <p:spPr>
              <a:xfrm>
                <a:off x="57150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Rectangle 395"/>
              <p:cNvSpPr/>
              <p:nvPr/>
            </p:nvSpPr>
            <p:spPr>
              <a:xfrm>
                <a:off x="57150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Rectangle 396"/>
              <p:cNvSpPr/>
              <p:nvPr/>
            </p:nvSpPr>
            <p:spPr>
              <a:xfrm>
                <a:off x="57150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Rectangle 397"/>
              <p:cNvSpPr/>
              <p:nvPr/>
            </p:nvSpPr>
            <p:spPr>
              <a:xfrm>
                <a:off x="57150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Rectangle 398"/>
              <p:cNvSpPr/>
              <p:nvPr/>
            </p:nvSpPr>
            <p:spPr>
              <a:xfrm>
                <a:off x="57150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Rectangle 399"/>
              <p:cNvSpPr/>
              <p:nvPr/>
            </p:nvSpPr>
            <p:spPr>
              <a:xfrm>
                <a:off x="61722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Rectangle 400"/>
              <p:cNvSpPr/>
              <p:nvPr/>
            </p:nvSpPr>
            <p:spPr>
              <a:xfrm>
                <a:off x="61722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Rectangle 401"/>
              <p:cNvSpPr/>
              <p:nvPr/>
            </p:nvSpPr>
            <p:spPr>
              <a:xfrm>
                <a:off x="61722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Rectangle 402"/>
              <p:cNvSpPr/>
              <p:nvPr/>
            </p:nvSpPr>
            <p:spPr>
              <a:xfrm>
                <a:off x="61722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61722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Rectangle 404"/>
              <p:cNvSpPr/>
              <p:nvPr/>
            </p:nvSpPr>
            <p:spPr>
              <a:xfrm>
                <a:off x="61722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6629400" y="304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6629400" y="7620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6629400" y="12192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6629400" y="16764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Rectangle 409"/>
              <p:cNvSpPr/>
              <p:nvPr/>
            </p:nvSpPr>
            <p:spPr>
              <a:xfrm>
                <a:off x="6629400" y="21336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Rectangle 410"/>
              <p:cNvSpPr/>
              <p:nvPr/>
            </p:nvSpPr>
            <p:spPr>
              <a:xfrm>
                <a:off x="6629400" y="2590800"/>
                <a:ext cx="457200" cy="457200"/>
              </a:xfrm>
              <a:prstGeom prst="rect">
                <a:avLst/>
              </a:prstGeom>
              <a:solidFill>
                <a:schemeClr val="tx1"/>
              </a:solidFill>
              <a:ln w="38100">
                <a:solidFill>
                  <a:srgbClr val="0000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Title 4"/>
          <p:cNvSpPr>
            <a:spLocks noGrp="1"/>
          </p:cNvSpPr>
          <p:nvPr>
            <p:ph type="ctrTitle"/>
          </p:nvPr>
        </p:nvSpPr>
        <p:spPr>
          <a:xfrm>
            <a:off x="685800" y="2590800"/>
            <a:ext cx="7772400" cy="1470025"/>
          </a:xfrm>
        </p:spPr>
        <p:txBody>
          <a:bodyPr>
            <a:normAutofit/>
          </a:bodyPr>
          <a:lstStyle/>
          <a:p>
            <a:r>
              <a:rPr lang="en-US" sz="4000" dirty="0" smtClean="0">
                <a:solidFill>
                  <a:schemeClr val="bg1"/>
                </a:solidFill>
                <a:latin typeface="Arial" pitchFamily="34" charset="0"/>
                <a:cs typeface="Arial" pitchFamily="34" charset="0"/>
              </a:rPr>
              <a:t>Answer: </a:t>
            </a:r>
            <a:r>
              <a:rPr lang="en-US" sz="4000" dirty="0" smtClean="0">
                <a:solidFill>
                  <a:schemeClr val="bg1"/>
                </a:solidFill>
                <a:latin typeface="Arial" pitchFamily="34" charset="0"/>
                <a:cs typeface="Arial" pitchFamily="34" charset="0"/>
              </a:rPr>
              <a:t>6</a:t>
            </a:r>
            <a:r>
              <a:rPr lang="en-US" sz="4000" dirty="0" smtClean="0">
                <a:solidFill>
                  <a:schemeClr val="bg1"/>
                </a:solidFill>
                <a:latin typeface="Arial" pitchFamily="34" charset="0"/>
                <a:cs typeface="Arial" pitchFamily="34" charset="0"/>
              </a:rPr>
              <a:t>6 (attempts)</a:t>
            </a:r>
            <a:endParaRPr lang="en-US" sz="4000" dirty="0">
              <a:solidFill>
                <a:schemeClr val="bg1"/>
              </a:solidFill>
              <a:latin typeface="Arial" pitchFamily="34" charset="0"/>
              <a:cs typeface="Arial" pitchFamily="34" charset="0"/>
            </a:endParaRPr>
          </a:p>
        </p:txBody>
      </p:sp>
    </p:spTree>
    <p:extLst>
      <p:ext uri="{BB962C8B-B14F-4D97-AF65-F5344CB8AC3E}">
        <p14:creationId xmlns:p14="http://schemas.microsoft.com/office/powerpoint/2010/main" val="1947049937"/>
      </p:ext>
    </p:extLst>
  </p:cSld>
  <p:clrMapOvr>
    <a:masterClrMapping/>
  </p:clrMapOvr>
  <p:transition spd="med">
    <p:fade/>
  </p:transition>
  <p:timing>
    <p:tnLst>
      <p:par>
        <p:cTn id="1" dur="indefinite" restart="never" nodeType="tmRoot"/>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33146</TotalTime>
  <Words>8234</Words>
  <Application>Microsoft Office PowerPoint</Application>
  <PresentationFormat>On-screen Show (4:3)</PresentationFormat>
  <Paragraphs>3992</Paragraphs>
  <Slides>171</Slides>
  <Notes>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171</vt:i4>
      </vt:variant>
    </vt:vector>
  </HeadingPairs>
  <TitlesOfParts>
    <vt:vector size="177" baseType="lpstr">
      <vt:lpstr>Arial</vt:lpstr>
      <vt:lpstr>Arial Black</vt:lpstr>
      <vt:lpstr>Calibri</vt:lpstr>
      <vt:lpstr>Cambria Math</vt:lpstr>
      <vt:lpstr>Impact</vt:lpstr>
      <vt:lpstr>Office Theme</vt:lpstr>
      <vt:lpstr>PowerPoint Presentation</vt:lpstr>
      <vt:lpstr>If a and b are positive integers satisfying the equations a2 = 61b2 + 1, what is the minimum possible value of a + b?</vt:lpstr>
      <vt:lpstr>Answer: 1,992,473,029</vt:lpstr>
      <vt:lpstr>PowerPoint Presentation</vt:lpstr>
      <vt:lpstr>PowerPoint Presentation</vt:lpstr>
      <vt:lpstr>1. What is the largest positive integer with distinct odd digits that is divisible by 9?</vt:lpstr>
      <vt:lpstr>Answer: 9531</vt:lpstr>
      <vt:lpstr>2. For a round of golf, the score of a player equals the number of hits the player takes to hit the ball into the hole minus the par constant for that round. Hence, lower scores are considered better. In a 9-hole game consisting of 3 holes with par 3, 3 holes with par 4, and 3 holes with par 5, the only hole in which Gary scores under par is a hole-in-one. If Gary takes at most 10 hits to finish each hole, what is the best possible average score that Gary can achieve in this 9-hole game? Express your answer as a common fraction.</vt:lpstr>
      <vt:lpstr>Answer: – "4" /</vt:lpstr>
      <vt:lpstr>3. Madeline is playing a video game where her character dies a lot. Each time her character dies, it has a 1/3 chance of falling, a 1/2 chance of being speared by cacti, and a 1/6 chance of being crushed. If her character dies 3 times, what is the probability that it dies in a unique way each time? Express your answer as a common fraction.</vt:lpstr>
      <vt:lpstr>Answer: "1" /</vt:lpstr>
      <vt:lpstr>4. Justin is consuming a large number of sausages that also attract raccoons, forcing him to fend them off lest they consume his sausages. If Justin can normally consume 1 sausage per second, but one raccoon appears and lowers his consumption speed by 0.04 sausages per second at the end of every second, what is the maximum number of whole sausages Justin can consume before he becomes too busy fending off raccoons to eat any more?</vt:lpstr>
      <vt:lpstr>Answer: 13 (sausages)</vt:lpstr>
      <vt:lpstr>5. If Kate can uniquely identify the last two digits of the integer value g/n given only the value of the positive integer n and the last two digits of the positive integer g, how many positive integers less than or equal to 100 can n be?</vt:lpstr>
      <vt:lpstr>Answer: 40 (integers)</vt:lpstr>
      <vt:lpstr>6. Eddie randomly picks a coefficient in the expansion of    (1 + x)8. What is the expected value of this coefficient? Express your answer as a common fraction.</vt:lpstr>
      <vt:lpstr>Answer: "256" /</vt:lpstr>
      <vt:lpstr>7. How many ordered pairs (x, y) of integers satisfy the equation x2 + 2y2 = 81?</vt:lpstr>
      <vt:lpstr>Answer: 10 (solutions)</vt:lpstr>
      <vt:lpstr>8. The side length of base ABCD of a square pyramid is 6 units, and the maximum length among the remaining edges EA, EB, EC, ED is 8 units. What is the maximum possible volume of the square pyramid, in cubic units? Express your answer in simplest radical form.</vt:lpstr>
      <vt:lpstr>Answer: "12" √("46" ) (units3)</vt:lpstr>
      <vt:lpstr>9. What is the greatest positive integer b for which the base-10 representation of 2021b contains at most 3 digits?</vt:lpstr>
      <vt:lpstr>Answer: 7</vt:lpstr>
      <vt:lpstr>10. How many non-congruent scalene triangles ABC with integer side lengths are there such that AB = 9, BC = 11, and angle ABC is acute?</vt:lpstr>
      <vt:lpstr>Answer: 10 (triangles)</vt:lpstr>
      <vt:lpstr>11. Farmer Ethan has 152 ducks, 12 cats, and 520 roosters. If he can trade 12 ducks for a pig, at least how many more ducks will he need to obtain 15 pigs?</vt:lpstr>
      <vt:lpstr>Answer: 28 (ducks)</vt:lpstr>
      <vt:lpstr>12. The figure shown below is a semicircle with diameter 1 unit, where instead of having a straight line, it has 10 equal perforations, each in the shape of a semicircle. What is the perimeter of the figure, in units? Express your answer in terms of π.</vt:lpstr>
      <vt:lpstr>Answer: π (units)</vt:lpstr>
      <vt:lpstr>13. Philip flips a weighted coin that flips heads with probability f. If the expected number of Philip’s flips which flip heads in 44 flips is 5f + 5, find f. Express your answer as a common fraction.</vt:lpstr>
      <vt:lpstr>Answer: " 5 " /</vt:lpstr>
      <vt:lpstr>14. Let n be a random two-digit positive integer, let u be the sum of the digits of n, and let t = n + u. What is the probability that t is divisible by 7? Express your answer as a common fraction.</vt:lpstr>
      <vt:lpstr>Answer: " 2 " /</vt:lpstr>
      <vt:lpstr>15. Joebob the ant is visiting his friend Bobjoe on the coordinate plane. Joebob starts at the origin facing north, and Bobjoe is waiting at the point (3, 3). Every minute, Joebob can choose to either walk forward one unit or turn left 90°. If Joebob must reach Bobjoe by the end of 10 minutes, how many possible sequences of choices are there for Joebob to reach Bobjoe in time?</vt:lpstr>
      <vt:lpstr>Answer: 4 (sequences)</vt:lpstr>
      <vt:lpstr>16. What is the remainder when 123,456,789 is divided by 99?</vt:lpstr>
      <vt:lpstr>Answer: 27</vt:lpstr>
      <vt:lpstr>17. A white 7 × 10 × 13 prism is dipped into red paint and then cut into 1 × 1 × 1 cubes. How many 1 × 1 × 1 cubes have at least one red face?</vt:lpstr>
      <vt:lpstr>Answer: 470 (cubes)</vt:lpstr>
      <vt:lpstr>18. A cube is inscribed in a sphere, which is inscribed in a larger cube. If the outer cube has volume 216 cubic units, and the inner cube has volume V cubic units, what is the value of V2?</vt:lpstr>
      <vt:lpstr>Answer: 1728</vt:lpstr>
      <vt:lpstr>19. Alex is running a fried snow stand. If each order of fried snow can come with one or two among 5 different sauces, one among 3 type of toppings, and one, two, or three among 6 distinct sides, how many different orders of fried snow can he serve?</vt:lpstr>
      <vt:lpstr>Answer: 1845 (orders)</vt:lpstr>
      <vt:lpstr>20. If a, b, and c are distinct positive integers such that c &gt; 100 and √("a" ) " + " √("b" )  "= " √("c" ), what is the least possible value of c?</vt:lpstr>
      <vt:lpstr>Answer: 108</vt:lpstr>
      <vt:lpstr>21. At her fullest, Lea can eat 10 regular sandwiches and 6 Hi-sandwiches; 4 Chef sandwiches, 1 Hi-sandwich, and 5 regular sandwiches; or 3 Chef sandwiches and 6 Hi-sandwiches. If she eats 2 Chef sandwiches and 5 regular sandwiches, how many Hi-sandwiches does she need to eat to be full?</vt:lpstr>
      <vt:lpstr>Answer: 5 (Hi-sandwiches)</vt:lpstr>
      <vt:lpstr>22. A perfect square is a positive integer that is equal to the product of an integer and itself. What is the sum of the three-digit positive integers that are squares of perfect squares?</vt:lpstr>
      <vt:lpstr>Answer: 781</vt:lpstr>
      <vt:lpstr>23. In a private jet, there are 3 distinguishable adults and 5 distinguishable kids who must sit to form 2 distinguishable rows of 4 people. How many ways are there to sit the 8 people if there must be an adult sitting in the rightmost seat of each row?</vt:lpstr>
      <vt:lpstr>Answer: 4320 (ways)</vt:lpstr>
      <vt:lpstr>24. Queen Qua quizzes Quirky Quo on quixotic quadratics for quartz qubits. Correct quips to one of Queen Qua’s quiz questions qualifies Quirky Quo a quintuple of Quo’s current quartz qubits. Incorrect quips to quiz questions (queerly) qualifies quadrupling. Quo starts with 1 quartz qubit. How many correct and incorrect quips, combined, to Queen Qua’s quiz questions are necessary for Quirky Quo to qualify for exactly 1600 quartz qubits?</vt:lpstr>
      <vt:lpstr>Answer: 5 (quips)</vt:lpstr>
      <vt:lpstr>25. If a = "2" ^√("4" &amp;"a" ) and a is a positive integer, compute the positive integer n for which a = 2n.</vt:lpstr>
      <vt:lpstr>Answer: 16</vt:lpstr>
      <vt:lpstr>26. What is the least positive integer n such that the product (1)(1 + 2)(1 + 2 + 3)(1 + 2 + 3 + 4)…(1 + 2 + 3 + 4 +…+ n) is divisible by 20213?</vt:lpstr>
      <vt:lpstr>Answer: 93</vt:lpstr>
      <vt:lpstr>27. Let A, B, C, and D be points on a circle centered at O such that the rays BA and CD intersect outside the circle at point E. If EA = 7 units, AB = 9 units, and EC = 8 units, what is the length of CD, in units?</vt:lpstr>
      <vt:lpstr>Answer: 10 (units)</vt:lpstr>
      <vt:lpstr>28. If x is a positive real number such that x2 = x + 1, what is the value of x4 + x3 + x2 + x + 1? Express your answer as a common fraction in simplest radical form.</vt:lpstr>
      <vt:lpstr>Answer: ("17 + 7" √("5" ))/</vt:lpstr>
      <vt:lpstr>29. Donald and Joe are eating potatoes. Donald can consume at a constant rate of 3 potatoes per minute, while Joe can consume at a constant rate of 5 potatoes every 2 minutes. How many minutes will it take for them to consume 165 potatoes in total?</vt:lpstr>
      <vt:lpstr>Answer: 30 (minutes)</vt:lpstr>
      <vt:lpstr>30. If a # b = a2 + 3ab + b2 for all real numbers a and b, name the ordered pair of positive integers (a, b) such that a ≤ b, a # b = 99, and a + b is as small as possible.</vt:lpstr>
      <vt:lpstr>Answer: (3, 6)</vt:lpstr>
      <vt:lpstr>31. Two people are standing on top of a high place when they see Dracula rising up towards them with a jetpack. They immediately start climbing away at 4 miles per hour. If Dracula is 80 meters away, his jetpack ascends at 2 meters per second, and there are 1600 meters in a mile, how long, in minutes, will it take for Dracula to catch them?</vt:lpstr>
      <vt:lpstr>Answer: 6 (minutes)</vt:lpstr>
      <vt:lpstr>32. Farmer Bob owns chickens, cows, and goats. Chickens have two legs, while cows and goats have four. Cows and goats also have two horns each. Every day, each cow gives 7 gallons of milk, while each goat gives 2 gallons. If Farmer Bob’s animals have 300 total legs, 100 horns, and produce 200 gallons of milk per day, what is the total number of animals that Farmer Bob has?</vt:lpstr>
      <vt:lpstr>Answer: 100 (animals)</vt:lpstr>
      <vt:lpstr>33. In a 30-question sprint round, William has a "1" /"n+1"  chance of getting problem n correct. What is the probability that William scores a 0? Express your answer as a common fraction.</vt:lpstr>
      <vt:lpstr>Answer: ( "1 " )/</vt:lpstr>
      <vt:lpstr>34. An octagonal prism has a base consisting of a square with 4 equilateral triangles attached, one on each side. If the base has a side length of 1 meter, and the prism has a height of 2 meters, what is the volume of the prism, in cubic meters? Express your answer in simplest radical form.</vt:lpstr>
      <vt:lpstr>Answer: 2 + "2" √("3" ) (meters3)</vt:lpstr>
      <vt:lpstr>35. What is the sum of the two smallest positive integers with exactly 18 integer factors?</vt:lpstr>
      <vt:lpstr>Answer: 136</vt:lpstr>
      <vt:lpstr>36. What is the value of "142857" /"111111"  " + "  "428571" /"444444"  " + "  "285714" /"222222"  " + "  "857142" /"888888"  " + "  "571428" /"555555"  " + "  "714285" /"777777" ? Express your answer as a common fraction.</vt:lpstr>
      <vt:lpstr>Answer: "3159" /</vt:lpstr>
      <vt:lpstr>37. A Florida man starts at the origin. In the first hour he walks 1 unit upwards, then 1 unit left, then 1 unit down, then 2 units right. In the second hour he walks 2 units upward, 2 units left, 2 units down, and then 3 units right. For the third hour, he walks 3 units upward, 3 units left, 3 units down, and 4 units right, and so forth. If he does this for 100 hours, how many units will the Florida man be from the origin at the end of the 100th hour?</vt:lpstr>
      <vt:lpstr>Answer: 100 (units)</vt:lpstr>
      <vt:lpstr>38. What is the value of 0.5 × (25 – 62) + 18?</vt:lpstr>
      <vt:lpstr>Answer: 16</vt:lpstr>
      <vt:lpstr>39. What is the positive difference between the maximum and minimum possible values of the expression 6 – 5 × 43 if any number of parentheses may be added to change the order of operations?</vt:lpstr>
      <vt:lpstr>Answer: 8058</vt:lpstr>
      <vt:lpstr>40. While competing virtually at FARML, a group of three students is trying to agree on an online platform to take the Relay round. Each student independently and randomly chooses to use one of three platforms: Zoob with probability 1/2, Fiscord with probability 1/3, and Smack with probability 1/6. What is the probability that all three students use the same platform? Express your answer as a common fraction.</vt:lpstr>
      <vt:lpstr>Answer: "1" /</vt:lpstr>
      <vt:lpstr>41. John Johnson has an esteemed career of doing Job at Place. He did one task on his first day at Job, and day after, he doubled the Tasks he did on the previous day, plus one extra Task for style. Compute the total number of Tasks John does on his first 10 days doing Job.</vt:lpstr>
      <vt:lpstr>Answer: 2036 (Tasks)</vt:lpstr>
      <vt:lpstr>42. What is the only digit that is not present in the decimal expansion of 1/81?</vt:lpstr>
      <vt:lpstr>Answer: 8</vt:lpstr>
      <vt:lpstr>43. The integer common angle of a regular u-gon is 1 degree greater than the integer common angle of a regular v-gon. What is the minimum possible value of v?</vt:lpstr>
      <vt:lpstr>Answer: 36</vt:lpstr>
      <vt:lpstr>44. 64 people are participating in a single-elimination hot potato tournament. Each match consists of a 1 vs 1 hot potato game, where each player has a 1/3 chance to win, lose, or draw. Once a player loses, they are eliminated from the tournament. The tournament ends once only one player remains. What is the expected number of matches required to determine the winner of the tournament? Express your answer as a  common fraction.</vt:lpstr>
      <vt:lpstr>Answer: "189" / (matches)</vt:lpstr>
      <vt:lpstr>45. In a forest, small bushes contain 9 nuts, medium bushes contain 14 nuts, and large bushes contain 20 nuts. Tico plans to search through 6 bushes, 3 of which must be of one size, 2 of which must be a different size, and the last of which must be the last size. What is the difference between the maximum and minimum number of nuts Tico can collect?</vt:lpstr>
      <vt:lpstr>Answer: 22 (nuts)</vt:lpstr>
      <vt:lpstr>46. For what positive integer base b does 323b = 12310?</vt:lpstr>
      <vt:lpstr>Answer: 6</vt:lpstr>
      <vt:lpstr>47. Josh is trying to beat a 10-world challenge in a video game without dying. If he has a "11–n" /"13–n"  chance of beating world n without dying, what is the expected number of attempts it will take him to succeed?</vt:lpstr>
      <vt:lpstr>Answer: 66 (attempts)</vt:lpstr>
      <vt:lpstr>48. How many points with integer coordinates are inside or on the rectangle bounded by the lines x = 21, x = 43, y = 17, and y = 26?</vt:lpstr>
      <vt:lpstr>Answer: 230 (points)</vt:lpstr>
      <vt:lpstr>49. A coin store consists of only pennies, nickels, dimes, and quarters. The least number of coins required to form a total value of n cents is greater than the least number of coins required to form a total value of n + 1 cents. What is the minimum possible value of n?</vt:lpstr>
      <vt:lpstr>Answer: 4</vt:lpstr>
      <vt:lpstr>50. Tracy chooses a random positive integer less than or equal to 2020 and repeatedly squares it 2020 times. What is the probability that the last digit is 1 after Tracy is finished squaring? Express your answer as a common fraction.</vt:lpstr>
      <vt:lpstr>Answer: "2" /</vt:lpstr>
      <vt:lpstr>51. What is the smallest non-prime positive integer that is relatively prime to every prime number less than 100?</vt:lpstr>
      <vt:lpstr>Answer: 1</vt:lpstr>
      <vt:lpstr>52. There are 1000 lockers numbered the positive integers from 1 to 1000. Suppose you open all of the lockers, then close every other locker. Then, for every third locker, you close each opened locker and open each closed locker.  You follow the same pattern for every fourth locker, every fifth locker, and so on up to every 1000th locker. How many lockers are touched exactly 3 times?</vt:lpstr>
      <vt:lpstr>Answer: 11 (lockers)</vt:lpstr>
      <vt:lpstr>53. The sum of the consecutive positive integers between a and b, inclusive, where a ≤ b, is 2021. What is the minimum possible value of a?</vt:lpstr>
      <vt:lpstr>Answer: 20</vt:lpstr>
      <vt:lpstr>54. On a long staircase, Jay runs 8 steps at a time, starting from step 10, and Kay runs down 13 steps at a time, starting from step 1010. How many steps are stepped on by both Jay and Kay?</vt:lpstr>
      <vt:lpstr>Answer: 10 (steps)</vt:lpstr>
      <vt:lpstr>55. Josh owns a giant melon farm. Every acre of farm produces 100 melons every day. If Josh’s farm consists of a square plot of land 300 miles long, and a square mile consists of 640 acres, then Josh produces exactly N million melons every hour. Compute N.</vt:lpstr>
      <vt:lpstr>Answer: 240</vt:lpstr>
      <vt:lpstr>56. Rich has two identical phones. Initially, one is at full battery, while the other is dead (empty battery). Rich charges one while using the other until the battery runs out on both phones. Phones deplete their entire battery at a uniform rate in 6 hours. Phones charge their entire battery in 10 hours. How many hours does it take for his phones to both run out of battery?</vt:lpstr>
      <vt:lpstr>Answer: 15 (hours)</vt:lpstr>
      <vt:lpstr>57. What is the least possible integer value of √("x + " √("y + 2021" )) , where x and y are positive integers?</vt:lpstr>
      <vt:lpstr>Answer: 7</vt:lpstr>
      <vt:lpstr>58. Emma rolls two fair 10-sided dice labeled with the positive integers 1 through 10. What is the probability that their sum is a prime number? Express your answer as a common fraction.</vt:lpstr>
      <vt:lpstr>Answer: " 37 " /</vt:lpstr>
      <vt:lpstr>59. Compute the number of integers less than or equal to 1024 which can be written as the sum of exactly two (not necessarily distinct) powers of 2.</vt:lpstr>
      <vt:lpstr>Answer: 55 (integers)</vt:lpstr>
      <vt:lpstr>60. On Tuesday, the price of the IT-21 calculator increased by 20% from its price on Monday. On Wednesday, the price of the IT-21 calculator increased by 21% from its price on Tuesday. The price of the IT-21 calculator on Wednesday is what percent higher than the price of the calculator on Monday? Express your answer as a decimal to the nearest tenth.</vt:lpstr>
      <vt:lpstr>Answer: 45.2 (percent)</vt:lpstr>
      <vt:lpstr>61. A bus driver enters an empty bus and drives it to pick up 20 passengers at Orangeville, 21 passengers at Greenville, and 45 passengers at Purpleville. After picking up the passengers at the last stop, how many people are in the bus in total?</vt:lpstr>
      <vt:lpstr>Answer: 87 (people)</vt:lpstr>
      <vt:lpstr>62. Elsa is playing hide-and-seek in the park. This very large park is a regular hexagon with side length 10 meters, and there are lampposts at each vertex of the hexagon. Elsa can only hide if she is at least 5 meters away from the nearest lamppost. What is the area of the region of the park she can hide in? Express your answer in simplest radical form in terms of π.</vt:lpstr>
      <vt:lpstr>Answer: "150" √("3" ) " – 50π" (meters2) </vt:lpstr>
      <vt:lpstr>63. A jug of juice contains roughly 5 liters of juice. A fruit fly can drunk roughly 0.005 milliliters of juice. How many jugs’ worth of juice can a swarm of 100 million fruit flies drink?</vt:lpstr>
      <vt:lpstr>Answer: 100 (jugs)</vt:lpstr>
      <vt:lpstr>64. Two equilateral triangles of side length 3 units are inscribed in a single circle. One triangle is rotated 60 degrees from the other, so the two together form a symmetrical six-pointed star. In square units, what is the area of the region contained in the circle but not in either triangle? Express your answer in simplest radical form in terms of π.</vt:lpstr>
      <vt:lpstr>Answer: "3π – 3" √("3" ) (units2)</vt:lpstr>
      <vt:lpstr>65. There are 50 teams competing in the HMMO. Matthew is a coach of one of these teams but has no idea how his team ranks against the other teams. He assumes that all rankings from 1st to 50th are equally likely. After the contest, one of the students tells Matthew that their ranking was a perfect square. Given this, what is the probability that the team placed in the top 10? Express your answer as a common fraction.</vt:lpstr>
      <vt:lpstr>Answer: "3" /</vt:lpstr>
      <vt:lpstr>66. What is the value of 993 + 2 × 992 + 2 × 99 + 1?</vt:lpstr>
      <vt:lpstr>Answer: 990,100</vt:lpstr>
      <vt:lpstr>PowerPoint Presentation</vt:lpstr>
      <vt:lpstr>PowerPoint Presentation</vt:lpstr>
      <vt:lpstr>PowerPoint Presentation</vt:lpstr>
      <vt:lpstr>F1. Trapezoid ABCD satisfies angles BAD and ADC equal 90°, and AB = 2, CD = 5, and DA = 7. A point X is chosen on segment AD such that angle BXC equals 90°. What is the maximum possible length of AX?</vt:lpstr>
      <vt:lpstr>Answer: 5</vt:lpstr>
      <vt:lpstr>F2. The second time after 12:00 P.M. that the smaller angle between the hour hand and the minute hand on an analog clock is 85 degrees occurs how many minutes after 12:00 P.M.?</vt:lpstr>
      <vt:lpstr>Answer: 50 (minutes)</vt:lpstr>
      <vt:lpstr>F3. Four points lie along a line such that the distance between each pair of consecutive points is 6 units. Three semicircular arcs are constructed between all non-adjacent points, as in the figure below. A smaller circle is externally tangent to the two arcs with radius 6 units and internally tangent to the arc with radius 9 units. What is its radius, in units? Express your answer as a common fraction.</vt:lpstr>
      <vt:lpstr>Answer: "9" / (units)</vt:lpstr>
      <vt:lpstr>F4. Each of the faces of a 5×5×5 cube is numbered according to the figure below and then split into unit cubes.      If a unit cube is chosen at random, what is the probability that the sum of the numbers on the faces of the cube is at least 4? Express your answer as a common fraction.</vt:lpstr>
      <vt:lpstr>Answer: " 66 " /</vt:lpstr>
      <vt:lpstr>F5. In a math bowl, team A and team B each have 4 members. Each member of team A will individually face off against a different member of team B, and a team wins the match if they have strictly more wins than the opposing team. Each of the 8 competing members can beat a unique set of 2 members of the opposing team. How many ways are there to pair the students so that team A wins the match?</vt:lpstr>
      <vt:lpstr>Answer: 10 (ways)</vt:lpstr>
      <vt:lpstr>F6. Let a, b, c, d, e be distinct nonzero digits less than or equal to 9. If ("abc" ) ̅_("de" ) ̅  (where ("de" ) ̅ is a two-digit number) is equal to 2021 in base 10, what is the smallest possible value of the five-digit number ("abcde" ) ̅?</vt:lpstr>
      <vt:lpstr>Answer: 16,542</vt:lpstr>
      <vt:lpstr>F7. There are 10 pieces of mutton, but two of them contain iocane powder, one of the more deadly poisons known to humanity. To combat this, a chef tests 5 different pieces of mutton at random. Upon finding that a piece is poisoned, the chef throws it out. What is the probability that no more poisoned mutton remains? Express your answer as a common fraction.</vt:lpstr>
      <vt:lpstr>Answer: "2" /</vt:lpstr>
      <vt:lpstr>F8. Let ABC be an isosceles triangle such that A = (0, 0), B = (3, 1), C is a point with integer coordinates, and the area of triangle ABC is an integer. What is the square of the minimum possible length of AC?</vt:lpstr>
      <vt:lpstr>Answer: 10</vt:lpstr>
      <vt:lpstr>F9. Pierce can write a problem every 5 minutes, Josh every 4.5 minutes, Matthew every 4 minutes, and Nir every 3.5 minutes. If they all start writing problems at the exact same time and write problems nonstop, how many problems will the four have written by the first instance when they finish writing a problem at the same time.</vt:lpstr>
      <vt:lpstr>Answer: 1207 (problems)</vt:lpstr>
      <vt:lpstr>F10. Diana writes down all divisors of 81 on a sheet of red paper. Then, for each number on the red paper, she writes down all its divisors on the blue paper, including duplicates. The product of all of the numbers on the blue paper can be written in the form 3k. Find k.</vt:lpstr>
      <vt:lpstr>Answer: 20</vt:lpstr>
      <vt:lpstr>F11. The height of an isosceles trapezoid with integer side lengths is an integer. What is the minimum possible perimeter of the trapezoid, in units?</vt:lpstr>
      <vt:lpstr>Answer: 18 (units)</vt:lpstr>
      <vt:lpstr>F12. How many ordered triples of positive integers (x, y, z) satisfy x + xy + xyz = 18?</vt:lpstr>
      <vt:lpstr>Answer: 6 (triples)</vt:lpstr>
      <vt:lpstr>F13. Justin has a 5 × 5 checkerboard grid, and every unit square is colored red or black in such a way that adjacent squares are different colors and the center square is red. Justin wants to place a tetromino in the shape of a T (shown below) completely on the grid, covering up some squares of the board in such a way that exactly 10 red squares are showing, and the edges of the tetromino line up with the edges of adjacent tiles on the board. How many valid placements of the tetromino are there for Justin?</vt:lpstr>
      <vt:lpstr>Answer: 24 (placements)</vt:lpstr>
      <vt:lpstr>F14. Matthew, Justin, and Heffrey are discussing their ages. In 6 years, Matthew will be twice as old as Justin will be then. In 3 years, Justin will be 2/3 as old as Heffrey will be then. 18 years ago, Matthew was twice as old as Heffrey was then. In years, what is the sum of their ages 1 year from now?</vt:lpstr>
      <vt:lpstr>Answer: 105 (years)</vt:lpstr>
      <vt:lpstr>F15. Compute the sum of all positive integers n for which n! is divisible by 53 but not 54.</vt:lpstr>
      <vt:lpstr>Answer: 85</vt:lpstr>
      <vt:lpstr>PowerPoint Presentation</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MATHCOUNTS</dc:title>
  <dc:creator>Study</dc:creator>
  <cp:lastModifiedBy>Jeffrey Huang</cp:lastModifiedBy>
  <cp:revision>656</cp:revision>
  <dcterms:created xsi:type="dcterms:W3CDTF">2016-07-14T23:26:24Z</dcterms:created>
  <dcterms:modified xsi:type="dcterms:W3CDTF">2021-01-16T16:25:08Z</dcterms:modified>
</cp:coreProperties>
</file>